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70" r:id="rId9"/>
    <p:sldId id="262" r:id="rId10"/>
    <p:sldId id="264" r:id="rId11"/>
    <p:sldId id="263" r:id="rId12"/>
    <p:sldId id="266" r:id="rId13"/>
    <p:sldId id="267" r:id="rId14"/>
    <p:sldId id="265" r:id="rId15"/>
    <p:sldId id="271" r:id="rId16"/>
    <p:sldId id="272" r:id="rId17"/>
    <p:sldId id="273" r:id="rId18"/>
    <p:sldId id="274" r:id="rId19"/>
    <p:sldId id="275" r:id="rId20"/>
    <p:sldId id="276" r:id="rId21"/>
    <p:sldId id="278" r:id="rId22"/>
    <p:sldId id="277" r:id="rId23"/>
    <p:sldId id="279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706" autoAdjust="0"/>
  </p:normalViewPr>
  <p:slideViewPr>
    <p:cSldViewPr snapToGrid="0">
      <p:cViewPr varScale="1">
        <p:scale>
          <a:sx n="108" d="100"/>
          <a:sy n="108" d="100"/>
        </p:scale>
        <p:origin x="67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10.png>
</file>

<file path=ppt/media/image20.png>
</file>

<file path=ppt/media/image2010.png>
</file>

<file path=ppt/media/image21.png>
</file>

<file path=ppt/media/image2110.png>
</file>

<file path=ppt/media/image22.png>
</file>

<file path=ppt/media/image2210.png>
</file>

<file path=ppt/media/image23.png>
</file>

<file path=ppt/media/image2310.png>
</file>

<file path=ppt/media/image24.png>
</file>

<file path=ppt/media/image2410.png>
</file>

<file path=ppt/media/image25.png>
</file>

<file path=ppt/media/image2510.png>
</file>

<file path=ppt/media/image26.png>
</file>

<file path=ppt/media/image2610.png>
</file>

<file path=ppt/media/image27.png>
</file>

<file path=ppt/media/image2710.png>
</file>

<file path=ppt/media/image2810.png>
</file>

<file path=ppt/media/image2910.png>
</file>

<file path=ppt/media/image303.png>
</file>

<file path=ppt/media/image316.png>
</file>

<file path=ppt/media/image320.png>
</file>

<file path=ppt/media/image330.png>
</file>

<file path=ppt/media/image340.png>
</file>

<file path=ppt/media/image42.png>
</file>

<file path=ppt/media/image46.png>
</file>

<file path=ppt/media/image47.png>
</file>

<file path=ppt/media/image6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875D91-48A2-4910-BC9B-B7A5ED2B48A0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14CEC7-CA18-4F88-98BE-E9D1D0968A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3719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4CEC7-CA18-4F88-98BE-E9D1D0968AD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537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4CEC7-CA18-4F88-98BE-E9D1D0968AD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997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4388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1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706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729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459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681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7534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661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7282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141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917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6C638-1C3D-48E3-900B-66793A683A25}" type="datetimeFigureOut">
              <a:rPr lang="zh-CN" altLang="en-US" smtClean="0"/>
              <a:t>2019/11/8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5A9BC-27F7-4407-8241-5F338A699F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53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0.png"/><Relationship Id="rId13" Type="http://schemas.openxmlformats.org/officeDocument/2006/relationships/image" Target="../media/image2910.png"/><Relationship Id="rId18" Type="http://schemas.openxmlformats.org/officeDocument/2006/relationships/image" Target="../media/image340.png"/><Relationship Id="rId26" Type="http://schemas.openxmlformats.org/officeDocument/2006/relationships/image" Target="../media/image17.png"/><Relationship Id="rId3" Type="http://schemas.openxmlformats.org/officeDocument/2006/relationships/image" Target="../media/image1910.png"/><Relationship Id="rId21" Type="http://schemas.openxmlformats.org/officeDocument/2006/relationships/image" Target="../media/image12.png"/><Relationship Id="rId34" Type="http://schemas.openxmlformats.org/officeDocument/2006/relationships/image" Target="../media/image24.png"/><Relationship Id="rId7" Type="http://schemas.openxmlformats.org/officeDocument/2006/relationships/image" Target="../media/image2310.png"/><Relationship Id="rId12" Type="http://schemas.openxmlformats.org/officeDocument/2006/relationships/image" Target="../media/image2810.png"/><Relationship Id="rId17" Type="http://schemas.openxmlformats.org/officeDocument/2006/relationships/image" Target="../media/image330.png"/><Relationship Id="rId25" Type="http://schemas.openxmlformats.org/officeDocument/2006/relationships/image" Target="../media/image16.png"/><Relationship Id="rId33" Type="http://schemas.openxmlformats.org/officeDocument/2006/relationships/image" Target="../media/image23.png"/><Relationship Id="rId16" Type="http://schemas.openxmlformats.org/officeDocument/2006/relationships/image" Target="../media/image320.png"/><Relationship Id="rId20" Type="http://schemas.openxmlformats.org/officeDocument/2006/relationships/image" Target="../media/image11.png"/><Relationship Id="rId29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10.png"/><Relationship Id="rId11" Type="http://schemas.openxmlformats.org/officeDocument/2006/relationships/image" Target="../media/image2710.png"/><Relationship Id="rId24" Type="http://schemas.openxmlformats.org/officeDocument/2006/relationships/image" Target="../media/image15.png"/><Relationship Id="rId32" Type="http://schemas.openxmlformats.org/officeDocument/2006/relationships/image" Target="../media/image22.png"/><Relationship Id="rId5" Type="http://schemas.openxmlformats.org/officeDocument/2006/relationships/image" Target="../media/image2110.png"/><Relationship Id="rId15" Type="http://schemas.openxmlformats.org/officeDocument/2006/relationships/image" Target="../media/image316.png"/><Relationship Id="rId23" Type="http://schemas.openxmlformats.org/officeDocument/2006/relationships/image" Target="../media/image14.png"/><Relationship Id="rId28" Type="http://schemas.openxmlformats.org/officeDocument/2006/relationships/image" Target="../media/image18.png"/><Relationship Id="rId36" Type="http://schemas.openxmlformats.org/officeDocument/2006/relationships/image" Target="../media/image26.png"/><Relationship Id="rId10" Type="http://schemas.openxmlformats.org/officeDocument/2006/relationships/image" Target="../media/image2610.png"/><Relationship Id="rId19" Type="http://schemas.openxmlformats.org/officeDocument/2006/relationships/image" Target="../media/image10.png"/><Relationship Id="rId31" Type="http://schemas.openxmlformats.org/officeDocument/2006/relationships/image" Target="../media/image21.png"/><Relationship Id="rId4" Type="http://schemas.openxmlformats.org/officeDocument/2006/relationships/image" Target="../media/image2010.png"/><Relationship Id="rId9" Type="http://schemas.openxmlformats.org/officeDocument/2006/relationships/image" Target="../media/image2510.png"/><Relationship Id="rId14" Type="http://schemas.openxmlformats.org/officeDocument/2006/relationships/image" Target="../media/image303.png"/><Relationship Id="rId22" Type="http://schemas.openxmlformats.org/officeDocument/2006/relationships/image" Target="../media/image13.png"/><Relationship Id="rId27" Type="http://schemas.openxmlformats.org/officeDocument/2006/relationships/image" Target="../media/image61.png"/><Relationship Id="rId30" Type="http://schemas.openxmlformats.org/officeDocument/2006/relationships/image" Target="../media/image20.png"/><Relationship Id="rId35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678" y="1338582"/>
            <a:ext cx="116673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AVA: A Video Dataset of </a:t>
            </a:r>
            <a:r>
              <a:rPr lang="en-US" altLang="zh-CN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Spatio</a:t>
            </a:r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-temporally Localized Atomic Visual Actions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029575" y="5200650"/>
            <a:ext cx="2924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钱</a:t>
            </a:r>
            <a:r>
              <a:rPr lang="zh-CN" altLang="en-US" dirty="0" smtClean="0"/>
              <a:t>天文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19110860020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2019.11.4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6117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3841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3" name="直線單箭頭接點 108">
            <a:extLst>
              <a:ext uri="{FF2B5EF4-FFF2-40B4-BE49-F238E27FC236}">
                <a16:creationId xmlns:a16="http://schemas.microsoft.com/office/drawing/2014/main" id="{E31A8960-DEC4-4D77-8AF1-0A56491A2F75}"/>
              </a:ext>
            </a:extLst>
          </p:cNvPr>
          <p:cNvCxnSpPr>
            <a:cxnSpLocks/>
            <a:stCxn id="371" idx="0"/>
            <a:endCxn id="411" idx="4"/>
          </p:cNvCxnSpPr>
          <p:nvPr/>
        </p:nvCxnSpPr>
        <p:spPr>
          <a:xfrm flipH="1" flipV="1">
            <a:off x="489753" y="2101895"/>
            <a:ext cx="288925" cy="10559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線單箭頭接點 111">
            <a:extLst>
              <a:ext uri="{FF2B5EF4-FFF2-40B4-BE49-F238E27FC236}">
                <a16:creationId xmlns:a16="http://schemas.microsoft.com/office/drawing/2014/main" id="{A312C66A-C6E6-4D3C-B733-B9228F8973BA}"/>
              </a:ext>
            </a:extLst>
          </p:cNvPr>
          <p:cNvCxnSpPr>
            <a:cxnSpLocks/>
          </p:cNvCxnSpPr>
          <p:nvPr/>
        </p:nvCxnSpPr>
        <p:spPr>
          <a:xfrm flipH="1" flipV="1">
            <a:off x="2768411" y="2081018"/>
            <a:ext cx="288925" cy="10559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直線單箭頭接點 122">
            <a:extLst>
              <a:ext uri="{FF2B5EF4-FFF2-40B4-BE49-F238E27FC236}">
                <a16:creationId xmlns:a16="http://schemas.microsoft.com/office/drawing/2014/main" id="{02086EB2-4FBA-419F-8F48-29244152E4D8}"/>
              </a:ext>
            </a:extLst>
          </p:cNvPr>
          <p:cNvCxnSpPr>
            <a:cxnSpLocks/>
          </p:cNvCxnSpPr>
          <p:nvPr/>
        </p:nvCxnSpPr>
        <p:spPr>
          <a:xfrm flipH="1" flipV="1">
            <a:off x="4991251" y="2080115"/>
            <a:ext cx="288925" cy="10559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6" name="直線單箭頭接點 123">
            <a:extLst>
              <a:ext uri="{FF2B5EF4-FFF2-40B4-BE49-F238E27FC236}">
                <a16:creationId xmlns:a16="http://schemas.microsoft.com/office/drawing/2014/main" id="{6D104572-F85D-41B9-8F68-72FB6899BDA8}"/>
              </a:ext>
            </a:extLst>
          </p:cNvPr>
          <p:cNvCxnSpPr>
            <a:cxnSpLocks/>
          </p:cNvCxnSpPr>
          <p:nvPr/>
        </p:nvCxnSpPr>
        <p:spPr>
          <a:xfrm flipH="1" flipV="1">
            <a:off x="7251609" y="2098217"/>
            <a:ext cx="288925" cy="10559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7" name="群組 2">
            <a:extLst>
              <a:ext uri="{FF2B5EF4-FFF2-40B4-BE49-F238E27FC236}">
                <a16:creationId xmlns:a16="http://schemas.microsoft.com/office/drawing/2014/main" id="{86C6E4AF-BD58-4F31-89E7-9075631CEFD2}"/>
              </a:ext>
            </a:extLst>
          </p:cNvPr>
          <p:cNvGrpSpPr/>
          <p:nvPr/>
        </p:nvGrpSpPr>
        <p:grpSpPr>
          <a:xfrm>
            <a:off x="445515" y="4188227"/>
            <a:ext cx="715161" cy="1669208"/>
            <a:chOff x="988440" y="4874027"/>
            <a:chExt cx="715161" cy="1669208"/>
          </a:xfrm>
        </p:grpSpPr>
        <p:sp>
          <p:nvSpPr>
            <p:cNvPr id="348" name="矩形 347">
              <a:extLst>
                <a:ext uri="{FF2B5EF4-FFF2-40B4-BE49-F238E27FC236}">
                  <a16:creationId xmlns:a16="http://schemas.microsoft.com/office/drawing/2014/main" id="{7C069440-4382-40DE-A0E7-0D062A98F2E9}"/>
                </a:ext>
              </a:extLst>
            </p:cNvPr>
            <p:cNvSpPr/>
            <p:nvPr/>
          </p:nvSpPr>
          <p:spPr>
            <a:xfrm>
              <a:off x="1066278" y="4874027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349" name="矩形 348">
              <a:extLst>
                <a:ext uri="{FF2B5EF4-FFF2-40B4-BE49-F238E27FC236}">
                  <a16:creationId xmlns:a16="http://schemas.microsoft.com/office/drawing/2014/main" id="{7FA0B02C-4778-48B3-B13E-F87994588CE0}"/>
                </a:ext>
              </a:extLst>
            </p:cNvPr>
            <p:cNvSpPr/>
            <p:nvPr/>
          </p:nvSpPr>
          <p:spPr>
            <a:xfrm>
              <a:off x="1095305" y="5877761"/>
              <a:ext cx="465153" cy="66547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cxnSp>
          <p:nvCxnSpPr>
            <p:cNvPr id="350" name="直線單箭頭接點 14">
              <a:extLst>
                <a:ext uri="{FF2B5EF4-FFF2-40B4-BE49-F238E27FC236}">
                  <a16:creationId xmlns:a16="http://schemas.microsoft.com/office/drawing/2014/main" id="{FD61BD0A-FFD0-4B61-9B91-2BAE0BBBF6BF}"/>
                </a:ext>
              </a:extLst>
            </p:cNvPr>
            <p:cNvCxnSpPr/>
            <p:nvPr/>
          </p:nvCxnSpPr>
          <p:spPr>
            <a:xfrm flipV="1">
              <a:off x="1315029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1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/>
                <p:nvPr/>
              </p:nvSpPr>
              <p:spPr>
                <a:xfrm>
                  <a:off x="988440" y="5948183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57" name="文字方塊 56">
                  <a:extLst>
                    <a:ext uri="{FF2B5EF4-FFF2-40B4-BE49-F238E27FC236}">
                      <a16:creationId xmlns:a16="http://schemas.microsoft.com/office/drawing/2014/main" id="{18CDA245-ACBA-4F13-9207-26A251A70F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440" y="5948183"/>
                  <a:ext cx="715161" cy="461665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52" name="群組 13">
            <a:extLst>
              <a:ext uri="{FF2B5EF4-FFF2-40B4-BE49-F238E27FC236}">
                <a16:creationId xmlns:a16="http://schemas.microsoft.com/office/drawing/2014/main" id="{4E2239E7-C8FB-4B4B-BAA0-DE4001CAE0F5}"/>
              </a:ext>
            </a:extLst>
          </p:cNvPr>
          <p:cNvGrpSpPr/>
          <p:nvPr/>
        </p:nvGrpSpPr>
        <p:grpSpPr>
          <a:xfrm>
            <a:off x="2682986" y="4188226"/>
            <a:ext cx="715161" cy="1669209"/>
            <a:chOff x="3049476" y="4874026"/>
            <a:chExt cx="715161" cy="1669209"/>
          </a:xfrm>
        </p:grpSpPr>
        <p:sp>
          <p:nvSpPr>
            <p:cNvPr id="353" name="矩形 352">
              <a:extLst>
                <a:ext uri="{FF2B5EF4-FFF2-40B4-BE49-F238E27FC236}">
                  <a16:creationId xmlns:a16="http://schemas.microsoft.com/office/drawing/2014/main" id="{181D0572-D8B6-4E66-AB3C-12C7E1A82602}"/>
                </a:ext>
              </a:extLst>
            </p:cNvPr>
            <p:cNvSpPr/>
            <p:nvPr/>
          </p:nvSpPr>
          <p:spPr>
            <a:xfrm>
              <a:off x="3165634" y="487402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354" name="矩形 353">
              <a:extLst>
                <a:ext uri="{FF2B5EF4-FFF2-40B4-BE49-F238E27FC236}">
                  <a16:creationId xmlns:a16="http://schemas.microsoft.com/office/drawing/2014/main" id="{8C4E7D3F-095D-469F-82B0-50E070FCCCBB}"/>
                </a:ext>
              </a:extLst>
            </p:cNvPr>
            <p:cNvSpPr/>
            <p:nvPr/>
          </p:nvSpPr>
          <p:spPr>
            <a:xfrm>
              <a:off x="3164339" y="586564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cxnSp>
          <p:nvCxnSpPr>
            <p:cNvPr id="355" name="直線單箭頭接點 17">
              <a:extLst>
                <a:ext uri="{FF2B5EF4-FFF2-40B4-BE49-F238E27FC236}">
                  <a16:creationId xmlns:a16="http://schemas.microsoft.com/office/drawing/2014/main" id="{B5410201-ED71-4028-8214-216563732C65}"/>
                </a:ext>
              </a:extLst>
            </p:cNvPr>
            <p:cNvCxnSpPr/>
            <p:nvPr/>
          </p:nvCxnSpPr>
          <p:spPr>
            <a:xfrm flipV="1">
              <a:off x="3396916" y="551220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6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/>
                <p:nvPr/>
              </p:nvSpPr>
              <p:spPr>
                <a:xfrm>
                  <a:off x="3049476" y="5949769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58" name="文字方塊 57">
                  <a:extLst>
                    <a:ext uri="{FF2B5EF4-FFF2-40B4-BE49-F238E27FC236}">
                      <a16:creationId xmlns:a16="http://schemas.microsoft.com/office/drawing/2014/main" id="{70B85629-FCA1-47CE-8B47-76CB51418A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9476" y="5949769"/>
                  <a:ext cx="715161" cy="46166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57" name="群組 19">
            <a:extLst>
              <a:ext uri="{FF2B5EF4-FFF2-40B4-BE49-F238E27FC236}">
                <a16:creationId xmlns:a16="http://schemas.microsoft.com/office/drawing/2014/main" id="{EB8F23F9-FEC6-4585-BECE-FE043A5FF072}"/>
              </a:ext>
            </a:extLst>
          </p:cNvPr>
          <p:cNvGrpSpPr/>
          <p:nvPr/>
        </p:nvGrpSpPr>
        <p:grpSpPr>
          <a:xfrm>
            <a:off x="4920457" y="4203096"/>
            <a:ext cx="715161" cy="1669209"/>
            <a:chOff x="5344903" y="4888896"/>
            <a:chExt cx="715161" cy="1669209"/>
          </a:xfrm>
        </p:grpSpPr>
        <p:sp>
          <p:nvSpPr>
            <p:cNvPr id="358" name="矩形 357">
              <a:extLst>
                <a:ext uri="{FF2B5EF4-FFF2-40B4-BE49-F238E27FC236}">
                  <a16:creationId xmlns:a16="http://schemas.microsoft.com/office/drawing/2014/main" id="{D8505025-F892-4D05-B3EE-E7F69671238B}"/>
                </a:ext>
              </a:extLst>
            </p:cNvPr>
            <p:cNvSpPr/>
            <p:nvPr/>
          </p:nvSpPr>
          <p:spPr>
            <a:xfrm>
              <a:off x="5454456" y="5880515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cxnSp>
          <p:nvCxnSpPr>
            <p:cNvPr id="359" name="直線單箭頭接點 16">
              <a:extLst>
                <a:ext uri="{FF2B5EF4-FFF2-40B4-BE49-F238E27FC236}">
                  <a16:creationId xmlns:a16="http://schemas.microsoft.com/office/drawing/2014/main" id="{8EE88615-E2AD-41C2-95AE-03FC464AEE26}"/>
                </a:ext>
              </a:extLst>
            </p:cNvPr>
            <p:cNvCxnSpPr/>
            <p:nvPr/>
          </p:nvCxnSpPr>
          <p:spPr>
            <a:xfrm flipV="1">
              <a:off x="5700935" y="5527077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矩形 359">
              <a:extLst>
                <a:ext uri="{FF2B5EF4-FFF2-40B4-BE49-F238E27FC236}">
                  <a16:creationId xmlns:a16="http://schemas.microsoft.com/office/drawing/2014/main" id="{B4B271D4-A2BB-42EC-9FBB-2A503D08BD94}"/>
                </a:ext>
              </a:extLst>
            </p:cNvPr>
            <p:cNvSpPr/>
            <p:nvPr/>
          </p:nvSpPr>
          <p:spPr>
            <a:xfrm>
              <a:off x="5455915" y="4888896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1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/>
                <p:nvPr/>
              </p:nvSpPr>
              <p:spPr>
                <a:xfrm>
                  <a:off x="5344903" y="5973607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59" name="文字方塊 58">
                  <a:extLst>
                    <a:ext uri="{FF2B5EF4-FFF2-40B4-BE49-F238E27FC236}">
                      <a16:creationId xmlns:a16="http://schemas.microsoft.com/office/drawing/2014/main" id="{09A6DE2E-259B-4DE8-8D3E-AFD53E13A5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4903" y="5973607"/>
                  <a:ext cx="715161" cy="461665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62" name="群組 21">
            <a:extLst>
              <a:ext uri="{FF2B5EF4-FFF2-40B4-BE49-F238E27FC236}">
                <a16:creationId xmlns:a16="http://schemas.microsoft.com/office/drawing/2014/main" id="{4533AF47-92D8-4B4A-80A2-EB67CB250EEE}"/>
              </a:ext>
            </a:extLst>
          </p:cNvPr>
          <p:cNvGrpSpPr/>
          <p:nvPr/>
        </p:nvGrpSpPr>
        <p:grpSpPr>
          <a:xfrm>
            <a:off x="7157928" y="4219897"/>
            <a:ext cx="715161" cy="1669209"/>
            <a:chOff x="7700853" y="4905697"/>
            <a:chExt cx="715161" cy="1669209"/>
          </a:xfrm>
        </p:grpSpPr>
        <p:sp>
          <p:nvSpPr>
            <p:cNvPr id="363" name="矩形 362">
              <a:extLst>
                <a:ext uri="{FF2B5EF4-FFF2-40B4-BE49-F238E27FC236}">
                  <a16:creationId xmlns:a16="http://schemas.microsoft.com/office/drawing/2014/main" id="{293733A0-2725-4CFC-8FBB-92EA2F2C6A53}"/>
                </a:ext>
              </a:extLst>
            </p:cNvPr>
            <p:cNvSpPr/>
            <p:nvPr/>
          </p:nvSpPr>
          <p:spPr>
            <a:xfrm>
              <a:off x="7816425" y="5897316"/>
              <a:ext cx="465153" cy="6775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cxnSp>
          <p:nvCxnSpPr>
            <p:cNvPr id="364" name="直線單箭頭接點 15">
              <a:extLst>
                <a:ext uri="{FF2B5EF4-FFF2-40B4-BE49-F238E27FC236}">
                  <a16:creationId xmlns:a16="http://schemas.microsoft.com/office/drawing/2014/main" id="{22AC02A9-CD80-49BB-8BD0-08AEE4BB3DA0}"/>
                </a:ext>
              </a:extLst>
            </p:cNvPr>
            <p:cNvCxnSpPr/>
            <p:nvPr/>
          </p:nvCxnSpPr>
          <p:spPr>
            <a:xfrm flipV="1">
              <a:off x="8069550" y="5543878"/>
              <a:ext cx="0" cy="312708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5" name="矩形 364">
              <a:extLst>
                <a:ext uri="{FF2B5EF4-FFF2-40B4-BE49-F238E27FC236}">
                  <a16:creationId xmlns:a16="http://schemas.microsoft.com/office/drawing/2014/main" id="{73B422D6-17F7-458F-BACB-DF01A1FFE19F}"/>
                </a:ext>
              </a:extLst>
            </p:cNvPr>
            <p:cNvSpPr/>
            <p:nvPr/>
          </p:nvSpPr>
          <p:spPr>
            <a:xfrm>
              <a:off x="7825858" y="4905697"/>
              <a:ext cx="465153" cy="60581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6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/>
                <p:nvPr/>
              </p:nvSpPr>
              <p:spPr>
                <a:xfrm>
                  <a:off x="7700853" y="5979665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62" name="文字方塊 61">
                  <a:extLst>
                    <a:ext uri="{FF2B5EF4-FFF2-40B4-BE49-F238E27FC236}">
                      <a16:creationId xmlns:a16="http://schemas.microsoft.com/office/drawing/2014/main" id="{0C709CFC-6FFF-4FD8-8E04-CD1F34B0DD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00853" y="5979665"/>
                  <a:ext cx="715161" cy="461665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67" name="群組 71">
            <a:extLst>
              <a:ext uri="{FF2B5EF4-FFF2-40B4-BE49-F238E27FC236}">
                <a16:creationId xmlns:a16="http://schemas.microsoft.com/office/drawing/2014/main" id="{C6615EFF-754E-487B-ACA3-EFE25B339222}"/>
              </a:ext>
            </a:extLst>
          </p:cNvPr>
          <p:cNvGrpSpPr/>
          <p:nvPr/>
        </p:nvGrpSpPr>
        <p:grpSpPr>
          <a:xfrm>
            <a:off x="-141006" y="3110063"/>
            <a:ext cx="1839368" cy="1052823"/>
            <a:chOff x="401919" y="3795863"/>
            <a:chExt cx="1839368" cy="1052823"/>
          </a:xfrm>
        </p:grpSpPr>
        <p:sp>
          <p:nvSpPr>
            <p:cNvPr id="368" name="矩形 367">
              <a:extLst>
                <a:ext uri="{FF2B5EF4-FFF2-40B4-BE49-F238E27FC236}">
                  <a16:creationId xmlns:a16="http://schemas.microsoft.com/office/drawing/2014/main" id="{0F7DBE77-52AF-47AD-85FC-0C9AC7C75CE0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9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28" name="文字方塊 27">
                  <a:extLst>
                    <a:ext uri="{FF2B5EF4-FFF2-40B4-BE49-F238E27FC236}">
                      <a16:creationId xmlns:a16="http://schemas.microsoft.com/office/drawing/2014/main" id="{CA39C7C9-378B-44A0-AD6B-2E36DB5D83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61665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70" name="矩形 369">
              <a:extLst>
                <a:ext uri="{FF2B5EF4-FFF2-40B4-BE49-F238E27FC236}">
                  <a16:creationId xmlns:a16="http://schemas.microsoft.com/office/drawing/2014/main" id="{92FC6624-2A96-41CA-8278-29243CCA1ADA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1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7350EB45-D91B-47A4-9BFE-A58888BF4C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61665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72" name="矩形 371">
              <a:extLst>
                <a:ext uri="{FF2B5EF4-FFF2-40B4-BE49-F238E27FC236}">
                  <a16:creationId xmlns:a16="http://schemas.microsoft.com/office/drawing/2014/main" id="{9BA48E27-E83D-4ED4-856D-08E209767B6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3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160A7DB3-34DA-474B-BD32-CE9026DBA5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61665"/>
                </a:xfrm>
                <a:prstGeom prst="rect">
                  <a:avLst/>
                </a:prstGeom>
                <a:blipFill>
                  <a:blip r:embed="rId9"/>
                  <a:stretch>
                    <a:fillRect b="-10667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74" name="直線單箭頭接點 67">
              <a:extLst>
                <a:ext uri="{FF2B5EF4-FFF2-40B4-BE49-F238E27FC236}">
                  <a16:creationId xmlns:a16="http://schemas.microsoft.com/office/drawing/2014/main" id="{52438238-B59B-42A9-B315-E6C26D101C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直線單箭頭接點 68">
              <a:extLst>
                <a:ext uri="{FF2B5EF4-FFF2-40B4-BE49-F238E27FC236}">
                  <a16:creationId xmlns:a16="http://schemas.microsoft.com/office/drawing/2014/main" id="{0CBB4F25-FAE0-47CE-9476-222DC4E4BE21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直線單箭頭接點 69">
              <a:extLst>
                <a:ext uri="{FF2B5EF4-FFF2-40B4-BE49-F238E27FC236}">
                  <a16:creationId xmlns:a16="http://schemas.microsoft.com/office/drawing/2014/main" id="{A664C9DE-8C34-4405-AD8D-C5DCC94208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直線單箭頭接點 70">
              <a:extLst>
                <a:ext uri="{FF2B5EF4-FFF2-40B4-BE49-F238E27FC236}">
                  <a16:creationId xmlns:a16="http://schemas.microsoft.com/office/drawing/2014/main" id="{C93288CA-575B-4D5A-97A8-6A23B495FC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8" name="群組 72">
            <a:extLst>
              <a:ext uri="{FF2B5EF4-FFF2-40B4-BE49-F238E27FC236}">
                <a16:creationId xmlns:a16="http://schemas.microsoft.com/office/drawing/2014/main" id="{D1814261-EFC0-4379-8249-47A088C91D5D}"/>
              </a:ext>
            </a:extLst>
          </p:cNvPr>
          <p:cNvGrpSpPr/>
          <p:nvPr/>
        </p:nvGrpSpPr>
        <p:grpSpPr>
          <a:xfrm>
            <a:off x="2135206" y="3093133"/>
            <a:ext cx="1839368" cy="1052823"/>
            <a:chOff x="401919" y="3795863"/>
            <a:chExt cx="1839368" cy="1052823"/>
          </a:xfrm>
        </p:grpSpPr>
        <p:sp>
          <p:nvSpPr>
            <p:cNvPr id="379" name="矩形 378">
              <a:extLst>
                <a:ext uri="{FF2B5EF4-FFF2-40B4-BE49-F238E27FC236}">
                  <a16:creationId xmlns:a16="http://schemas.microsoft.com/office/drawing/2014/main" id="{8F73439E-AA15-49E3-BD4A-2574D6DAA5C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0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75" name="文字方塊 74">
                  <a:extLst>
                    <a:ext uri="{FF2B5EF4-FFF2-40B4-BE49-F238E27FC236}">
                      <a16:creationId xmlns:a16="http://schemas.microsoft.com/office/drawing/2014/main" id="{C01D62FF-687D-4A54-9854-C1E4ECF5EF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61665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81" name="矩形 380">
              <a:extLst>
                <a:ext uri="{FF2B5EF4-FFF2-40B4-BE49-F238E27FC236}">
                  <a16:creationId xmlns:a16="http://schemas.microsoft.com/office/drawing/2014/main" id="{D70EF920-7C44-4B64-84E8-B0B0E04F49BB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2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77" name="文字方塊 76">
                  <a:extLst>
                    <a:ext uri="{FF2B5EF4-FFF2-40B4-BE49-F238E27FC236}">
                      <a16:creationId xmlns:a16="http://schemas.microsoft.com/office/drawing/2014/main" id="{226301BF-4009-43B8-B051-F260EB669A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61665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83" name="矩形 382">
              <a:extLst>
                <a:ext uri="{FF2B5EF4-FFF2-40B4-BE49-F238E27FC236}">
                  <a16:creationId xmlns:a16="http://schemas.microsoft.com/office/drawing/2014/main" id="{6B12A7C4-6CAE-4D86-A437-6E8C81101417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4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79" name="文字方塊 78">
                  <a:extLst>
                    <a:ext uri="{FF2B5EF4-FFF2-40B4-BE49-F238E27FC236}">
                      <a16:creationId xmlns:a16="http://schemas.microsoft.com/office/drawing/2014/main" id="{E9F96B7D-2E13-4DB4-B0EE-35895557D0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61665"/>
                </a:xfrm>
                <a:prstGeom prst="rect">
                  <a:avLst/>
                </a:prstGeom>
                <a:blipFill>
                  <a:blip r:embed="rId12"/>
                  <a:stretch>
                    <a:fillRect b="-10667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85" name="直線單箭頭接點 79">
              <a:extLst>
                <a:ext uri="{FF2B5EF4-FFF2-40B4-BE49-F238E27FC236}">
                  <a16:creationId xmlns:a16="http://schemas.microsoft.com/office/drawing/2014/main" id="{3DAFF3A7-88F5-4F6C-B6E8-FDD3DE40B3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直線單箭頭接點 80">
              <a:extLst>
                <a:ext uri="{FF2B5EF4-FFF2-40B4-BE49-F238E27FC236}">
                  <a16:creationId xmlns:a16="http://schemas.microsoft.com/office/drawing/2014/main" id="{C5F190EC-B2C6-4821-B7C8-F35AC5150C2F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直線單箭頭接點 81">
              <a:extLst>
                <a:ext uri="{FF2B5EF4-FFF2-40B4-BE49-F238E27FC236}">
                  <a16:creationId xmlns:a16="http://schemas.microsoft.com/office/drawing/2014/main" id="{E8A45A90-5DA8-479A-89EB-AF93CC990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直線單箭頭接點 82">
              <a:extLst>
                <a:ext uri="{FF2B5EF4-FFF2-40B4-BE49-F238E27FC236}">
                  <a16:creationId xmlns:a16="http://schemas.microsoft.com/office/drawing/2014/main" id="{41720ACD-D219-4257-A640-2044677F43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群組 83">
            <a:extLst>
              <a:ext uri="{FF2B5EF4-FFF2-40B4-BE49-F238E27FC236}">
                <a16:creationId xmlns:a16="http://schemas.microsoft.com/office/drawing/2014/main" id="{8CB2D528-53F3-48C5-A6B4-DD95F4002CC3}"/>
              </a:ext>
            </a:extLst>
          </p:cNvPr>
          <p:cNvGrpSpPr/>
          <p:nvPr/>
        </p:nvGrpSpPr>
        <p:grpSpPr>
          <a:xfrm>
            <a:off x="4379322" y="3103727"/>
            <a:ext cx="1839368" cy="1052823"/>
            <a:chOff x="401919" y="3795863"/>
            <a:chExt cx="1839368" cy="1052823"/>
          </a:xfrm>
        </p:grpSpPr>
        <p:sp>
          <p:nvSpPr>
            <p:cNvPr id="390" name="矩形 389">
              <a:extLst>
                <a:ext uri="{FF2B5EF4-FFF2-40B4-BE49-F238E27FC236}">
                  <a16:creationId xmlns:a16="http://schemas.microsoft.com/office/drawing/2014/main" id="{9AF36B4E-DD67-4C98-A176-BBFEDC0E5B0E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1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86" name="文字方塊 85">
                  <a:extLst>
                    <a:ext uri="{FF2B5EF4-FFF2-40B4-BE49-F238E27FC236}">
                      <a16:creationId xmlns:a16="http://schemas.microsoft.com/office/drawing/2014/main" id="{92675ACB-13E8-44EF-B173-E90DEC6BAB6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61665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92" name="矩形 391">
              <a:extLst>
                <a:ext uri="{FF2B5EF4-FFF2-40B4-BE49-F238E27FC236}">
                  <a16:creationId xmlns:a16="http://schemas.microsoft.com/office/drawing/2014/main" id="{B85A1D85-B595-4C9D-9123-CFF348AEF740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3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88" name="文字方塊 87">
                  <a:extLst>
                    <a:ext uri="{FF2B5EF4-FFF2-40B4-BE49-F238E27FC236}">
                      <a16:creationId xmlns:a16="http://schemas.microsoft.com/office/drawing/2014/main" id="{B403A141-0AC7-4631-832F-4618E7A43D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61665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94" name="矩形 393">
              <a:extLst>
                <a:ext uri="{FF2B5EF4-FFF2-40B4-BE49-F238E27FC236}">
                  <a16:creationId xmlns:a16="http://schemas.microsoft.com/office/drawing/2014/main" id="{8EC63E20-8041-4DEA-AB59-126A427C9F3D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5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90" name="文字方塊 89">
                  <a:extLst>
                    <a:ext uri="{FF2B5EF4-FFF2-40B4-BE49-F238E27FC236}">
                      <a16:creationId xmlns:a16="http://schemas.microsoft.com/office/drawing/2014/main" id="{085D5BDC-DC9F-44C4-A5AC-F97D17A25E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61665"/>
                </a:xfrm>
                <a:prstGeom prst="rect">
                  <a:avLst/>
                </a:prstGeom>
                <a:blipFill>
                  <a:blip r:embed="rId15"/>
                  <a:stretch>
                    <a:fillRect b="-10526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96" name="直線單箭頭接點 90">
              <a:extLst>
                <a:ext uri="{FF2B5EF4-FFF2-40B4-BE49-F238E27FC236}">
                  <a16:creationId xmlns:a16="http://schemas.microsoft.com/office/drawing/2014/main" id="{A3C644F0-29FC-4B73-B6C6-DD1FFAA80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直線單箭頭接點 91">
              <a:extLst>
                <a:ext uri="{FF2B5EF4-FFF2-40B4-BE49-F238E27FC236}">
                  <a16:creationId xmlns:a16="http://schemas.microsoft.com/office/drawing/2014/main" id="{A6989746-2DFF-4BD2-970C-C4042B8AFBD7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直線單箭頭接點 92">
              <a:extLst>
                <a:ext uri="{FF2B5EF4-FFF2-40B4-BE49-F238E27FC236}">
                  <a16:creationId xmlns:a16="http://schemas.microsoft.com/office/drawing/2014/main" id="{680C69BD-9560-41AC-A798-E5C37B28CA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直線單箭頭接點 93">
              <a:extLst>
                <a:ext uri="{FF2B5EF4-FFF2-40B4-BE49-F238E27FC236}">
                  <a16:creationId xmlns:a16="http://schemas.microsoft.com/office/drawing/2014/main" id="{F35ACFFC-954A-4989-A14B-D53710902B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0" name="群組 94">
            <a:extLst>
              <a:ext uri="{FF2B5EF4-FFF2-40B4-BE49-F238E27FC236}">
                <a16:creationId xmlns:a16="http://schemas.microsoft.com/office/drawing/2014/main" id="{D76E44D6-E312-48F0-90A7-5615C969912B}"/>
              </a:ext>
            </a:extLst>
          </p:cNvPr>
          <p:cNvGrpSpPr/>
          <p:nvPr/>
        </p:nvGrpSpPr>
        <p:grpSpPr>
          <a:xfrm>
            <a:off x="6632026" y="3117315"/>
            <a:ext cx="1839368" cy="1052823"/>
            <a:chOff x="401919" y="3795863"/>
            <a:chExt cx="1839368" cy="1052823"/>
          </a:xfrm>
        </p:grpSpPr>
        <p:sp>
          <p:nvSpPr>
            <p:cNvPr id="401" name="矩形 400">
              <a:extLst>
                <a:ext uri="{FF2B5EF4-FFF2-40B4-BE49-F238E27FC236}">
                  <a16:creationId xmlns:a16="http://schemas.microsoft.com/office/drawing/2014/main" id="{65DD6379-8212-4BDA-B4E6-E57CD5E1745D}"/>
                </a:ext>
              </a:extLst>
            </p:cNvPr>
            <p:cNvSpPr/>
            <p:nvPr/>
          </p:nvSpPr>
          <p:spPr>
            <a:xfrm>
              <a:off x="1717885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2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/>
                <p:nvPr/>
              </p:nvSpPr>
              <p:spPr>
                <a:xfrm>
                  <a:off x="1526126" y="3833406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97" name="文字方塊 96">
                  <a:extLst>
                    <a:ext uri="{FF2B5EF4-FFF2-40B4-BE49-F238E27FC236}">
                      <a16:creationId xmlns:a16="http://schemas.microsoft.com/office/drawing/2014/main" id="{35C05A69-52C5-43DC-95C9-232BBA1C5E2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6126" y="3833406"/>
                  <a:ext cx="715161" cy="461665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03" name="矩形 402">
              <a:extLst>
                <a:ext uri="{FF2B5EF4-FFF2-40B4-BE49-F238E27FC236}">
                  <a16:creationId xmlns:a16="http://schemas.microsoft.com/office/drawing/2014/main" id="{DC861C16-F529-4148-A79C-2788F9CA4E83}"/>
                </a:ext>
              </a:extLst>
            </p:cNvPr>
            <p:cNvSpPr/>
            <p:nvPr/>
          </p:nvSpPr>
          <p:spPr>
            <a:xfrm>
              <a:off x="1145507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4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/>
                <p:nvPr/>
              </p:nvSpPr>
              <p:spPr>
                <a:xfrm>
                  <a:off x="964022" y="3843680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99" name="文字方塊 98">
                  <a:extLst>
                    <a:ext uri="{FF2B5EF4-FFF2-40B4-BE49-F238E27FC236}">
                      <a16:creationId xmlns:a16="http://schemas.microsoft.com/office/drawing/2014/main" id="{0843BFA9-51E7-41DF-8430-AF5CF51EF49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4022" y="3843680"/>
                  <a:ext cx="715161" cy="461665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05" name="矩形 404">
              <a:extLst>
                <a:ext uri="{FF2B5EF4-FFF2-40B4-BE49-F238E27FC236}">
                  <a16:creationId xmlns:a16="http://schemas.microsoft.com/office/drawing/2014/main" id="{08AF0850-D239-40B4-968D-5DF3E3EDA8B4}"/>
                </a:ext>
              </a:extLst>
            </p:cNvPr>
            <p:cNvSpPr/>
            <p:nvPr/>
          </p:nvSpPr>
          <p:spPr>
            <a:xfrm>
              <a:off x="583404" y="3795863"/>
              <a:ext cx="288000" cy="540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6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/>
                <p:nvPr/>
              </p:nvSpPr>
              <p:spPr>
                <a:xfrm>
                  <a:off x="401919" y="3843680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101" name="文字方塊 100">
                  <a:extLst>
                    <a:ext uri="{FF2B5EF4-FFF2-40B4-BE49-F238E27FC236}">
                      <a16:creationId xmlns:a16="http://schemas.microsoft.com/office/drawing/2014/main" id="{47F583DF-037D-4FA1-AF0F-1001093CAC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1919" y="3843680"/>
                  <a:ext cx="715161" cy="461665"/>
                </a:xfrm>
                <a:prstGeom prst="rect">
                  <a:avLst/>
                </a:prstGeom>
                <a:blipFill>
                  <a:blip r:embed="rId18"/>
                  <a:stretch>
                    <a:fillRect b="-10667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07" name="直線單箭頭接點 101">
              <a:extLst>
                <a:ext uri="{FF2B5EF4-FFF2-40B4-BE49-F238E27FC236}">
                  <a16:creationId xmlns:a16="http://schemas.microsoft.com/office/drawing/2014/main" id="{A48E0C3E-FBB9-4B40-9F64-3B9FE0831C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8095" y="4339810"/>
              <a:ext cx="0" cy="508876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直線單箭頭接點 102">
              <a:extLst>
                <a:ext uri="{FF2B5EF4-FFF2-40B4-BE49-F238E27FC236}">
                  <a16:creationId xmlns:a16="http://schemas.microsoft.com/office/drawing/2014/main" id="{A0DFA8C1-6BC0-4E93-840C-B93FE76B7B30}"/>
                </a:ext>
              </a:extLst>
            </p:cNvPr>
            <p:cNvCxnSpPr>
              <a:cxnSpLocks/>
            </p:cNvCxnSpPr>
            <p:nvPr/>
          </p:nvCxnSpPr>
          <p:spPr>
            <a:xfrm>
              <a:off x="716018" y="4619649"/>
              <a:ext cx="1145867" cy="0"/>
            </a:xfrm>
            <a:prstGeom prst="straightConnector1">
              <a:avLst/>
            </a:prstGeom>
            <a:ln w="25400"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直線單箭頭接點 103">
              <a:extLst>
                <a:ext uri="{FF2B5EF4-FFF2-40B4-BE49-F238E27FC236}">
                  <a16:creationId xmlns:a16="http://schemas.microsoft.com/office/drawing/2014/main" id="{087606D6-E0D9-4CD8-ACB6-15DBFF7885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018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直線單箭頭接點 104">
              <a:extLst>
                <a:ext uri="{FF2B5EF4-FFF2-40B4-BE49-F238E27FC236}">
                  <a16:creationId xmlns:a16="http://schemas.microsoft.com/office/drawing/2014/main" id="{EA04529C-051D-4BCF-9694-8B87968EE1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1885" y="4337800"/>
              <a:ext cx="0" cy="271494"/>
            </a:xfrm>
            <a:prstGeom prst="straightConnector1">
              <a:avLst/>
            </a:prstGeom>
            <a:ln w="254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1" name="橢圓 7">
            <a:extLst>
              <a:ext uri="{FF2B5EF4-FFF2-40B4-BE49-F238E27FC236}">
                <a16:creationId xmlns:a16="http://schemas.microsoft.com/office/drawing/2014/main" id="{2B63B28E-5961-42CF-9F0E-AE1EDB4CAA45}"/>
              </a:ext>
            </a:extLst>
          </p:cNvPr>
          <p:cNvSpPr/>
          <p:nvPr/>
        </p:nvSpPr>
        <p:spPr>
          <a:xfrm>
            <a:off x="399753" y="1921895"/>
            <a:ext cx="180000" cy="180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2" name="橢圓 107">
            <a:extLst>
              <a:ext uri="{FF2B5EF4-FFF2-40B4-BE49-F238E27FC236}">
                <a16:creationId xmlns:a16="http://schemas.microsoft.com/office/drawing/2014/main" id="{70A0BD40-7E9D-4417-8B9D-E9E96059A1BD}"/>
              </a:ext>
            </a:extLst>
          </p:cNvPr>
          <p:cNvSpPr/>
          <p:nvPr/>
        </p:nvSpPr>
        <p:spPr>
          <a:xfrm>
            <a:off x="2697430" y="1930362"/>
            <a:ext cx="180000" cy="180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3" name="橢圓 110">
            <a:extLst>
              <a:ext uri="{FF2B5EF4-FFF2-40B4-BE49-F238E27FC236}">
                <a16:creationId xmlns:a16="http://schemas.microsoft.com/office/drawing/2014/main" id="{A0599288-5924-402D-AC13-D20F6250F251}"/>
              </a:ext>
            </a:extLst>
          </p:cNvPr>
          <p:cNvSpPr/>
          <p:nvPr/>
        </p:nvSpPr>
        <p:spPr>
          <a:xfrm>
            <a:off x="4902839" y="1939220"/>
            <a:ext cx="180000" cy="180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4" name="橢圓 113">
            <a:extLst>
              <a:ext uri="{FF2B5EF4-FFF2-40B4-BE49-F238E27FC236}">
                <a16:creationId xmlns:a16="http://schemas.microsoft.com/office/drawing/2014/main" id="{FAD1A2A2-F846-4C3C-9CE8-45F29DF35A42}"/>
              </a:ext>
            </a:extLst>
          </p:cNvPr>
          <p:cNvSpPr/>
          <p:nvPr/>
        </p:nvSpPr>
        <p:spPr>
          <a:xfrm>
            <a:off x="7153799" y="1964621"/>
            <a:ext cx="180000" cy="180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15" name="直線單箭頭接點 114">
            <a:extLst>
              <a:ext uri="{FF2B5EF4-FFF2-40B4-BE49-F238E27FC236}">
                <a16:creationId xmlns:a16="http://schemas.microsoft.com/office/drawing/2014/main" id="{7C94D2AE-7C6E-42A4-B09E-1157D290EE1A}"/>
              </a:ext>
            </a:extLst>
          </p:cNvPr>
          <p:cNvCxnSpPr>
            <a:cxnSpLocks/>
            <a:stCxn id="372" idx="0"/>
            <a:endCxn id="414" idx="4"/>
          </p:cNvCxnSpPr>
          <p:nvPr/>
        </p:nvCxnSpPr>
        <p:spPr>
          <a:xfrm flipV="1">
            <a:off x="184479" y="2144621"/>
            <a:ext cx="7059320" cy="9654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6" name="直線單箭頭接點 119">
            <a:extLst>
              <a:ext uri="{FF2B5EF4-FFF2-40B4-BE49-F238E27FC236}">
                <a16:creationId xmlns:a16="http://schemas.microsoft.com/office/drawing/2014/main" id="{4CEEB10A-2B57-4511-AC66-10A8B2323D1C}"/>
              </a:ext>
            </a:extLst>
          </p:cNvPr>
          <p:cNvCxnSpPr>
            <a:cxnSpLocks/>
            <a:stCxn id="372" idx="0"/>
            <a:endCxn id="413" idx="4"/>
          </p:cNvCxnSpPr>
          <p:nvPr/>
        </p:nvCxnSpPr>
        <p:spPr>
          <a:xfrm flipV="1">
            <a:off x="184479" y="2119220"/>
            <a:ext cx="4808360" cy="99084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直線單箭頭接點 120">
            <a:extLst>
              <a:ext uri="{FF2B5EF4-FFF2-40B4-BE49-F238E27FC236}">
                <a16:creationId xmlns:a16="http://schemas.microsoft.com/office/drawing/2014/main" id="{23D060E9-A98D-4336-9C5B-660E70E94A70}"/>
              </a:ext>
            </a:extLst>
          </p:cNvPr>
          <p:cNvCxnSpPr>
            <a:cxnSpLocks/>
            <a:stCxn id="372" idx="0"/>
            <a:endCxn id="412" idx="4"/>
          </p:cNvCxnSpPr>
          <p:nvPr/>
        </p:nvCxnSpPr>
        <p:spPr>
          <a:xfrm flipV="1">
            <a:off x="184479" y="2110362"/>
            <a:ext cx="2602951" cy="99970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8" name="直線單箭頭接點 105">
            <a:extLst>
              <a:ext uri="{FF2B5EF4-FFF2-40B4-BE49-F238E27FC236}">
                <a16:creationId xmlns:a16="http://schemas.microsoft.com/office/drawing/2014/main" id="{7A7098CD-5A03-4E41-B494-B52BC2F074ED}"/>
              </a:ext>
            </a:extLst>
          </p:cNvPr>
          <p:cNvCxnSpPr>
            <a:cxnSpLocks/>
            <a:stCxn id="372" idx="0"/>
            <a:endCxn id="411" idx="4"/>
          </p:cNvCxnSpPr>
          <p:nvPr/>
        </p:nvCxnSpPr>
        <p:spPr>
          <a:xfrm flipV="1">
            <a:off x="184479" y="2101895"/>
            <a:ext cx="305274" cy="100816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9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/>
              <p:nvPr/>
            </p:nvSpPr>
            <p:spPr>
              <a:xfrm>
                <a:off x="323669" y="1503434"/>
                <a:ext cx="565091" cy="3855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19" name="文字方塊 131">
                <a:extLst>
                  <a:ext uri="{FF2B5EF4-FFF2-40B4-BE49-F238E27FC236}">
                    <a16:creationId xmlns:a16="http://schemas.microsoft.com/office/drawing/2014/main" id="{0716B576-9B54-409B-BDA7-861A7A2A43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669" y="1503434"/>
                <a:ext cx="565091" cy="385555"/>
              </a:xfrm>
              <a:prstGeom prst="rect">
                <a:avLst/>
              </a:prstGeom>
              <a:blipFill>
                <a:blip r:embed="rId19"/>
                <a:stretch>
                  <a:fillRect l="-6452" t="-15873" r="-22581" b="-1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0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/>
              <p:nvPr/>
            </p:nvSpPr>
            <p:spPr>
              <a:xfrm>
                <a:off x="2596267" y="1503434"/>
                <a:ext cx="565090" cy="3855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20" name="文字方塊 133">
                <a:extLst>
                  <a:ext uri="{FF2B5EF4-FFF2-40B4-BE49-F238E27FC236}">
                    <a16:creationId xmlns:a16="http://schemas.microsoft.com/office/drawing/2014/main" id="{B362D09D-27F2-40E3-A28F-35BFE4FE1A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6267" y="1503434"/>
                <a:ext cx="565090" cy="385555"/>
              </a:xfrm>
              <a:prstGeom prst="rect">
                <a:avLst/>
              </a:prstGeom>
              <a:blipFill>
                <a:blip r:embed="rId20"/>
                <a:stretch>
                  <a:fillRect l="-7527" t="-15873" r="-21505" b="-1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1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/>
              <p:nvPr/>
            </p:nvSpPr>
            <p:spPr>
              <a:xfrm>
                <a:off x="4747465" y="1503434"/>
                <a:ext cx="565090" cy="3855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21" name="文字方塊 137">
                <a:extLst>
                  <a:ext uri="{FF2B5EF4-FFF2-40B4-BE49-F238E27FC236}">
                    <a16:creationId xmlns:a16="http://schemas.microsoft.com/office/drawing/2014/main" id="{59DD0272-3037-403E-AAF4-217D07B930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465" y="1503434"/>
                <a:ext cx="565090" cy="385555"/>
              </a:xfrm>
              <a:prstGeom prst="rect">
                <a:avLst/>
              </a:prstGeom>
              <a:blipFill>
                <a:blip r:embed="rId21"/>
                <a:stretch>
                  <a:fillRect l="-7609" t="-15873" r="-22826" b="-1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2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/>
              <p:nvPr/>
            </p:nvSpPr>
            <p:spPr>
              <a:xfrm>
                <a:off x="7103330" y="1519657"/>
                <a:ext cx="565091" cy="3855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1,4</m:t>
                          </m:r>
                        </m:sub>
                      </m:sSub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22" name="文字方塊 138">
                <a:extLst>
                  <a:ext uri="{FF2B5EF4-FFF2-40B4-BE49-F238E27FC236}">
                    <a16:creationId xmlns:a16="http://schemas.microsoft.com/office/drawing/2014/main" id="{AD81E8AF-4B00-44BA-AEC8-CD4A12EF42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3330" y="1519657"/>
                <a:ext cx="565091" cy="385555"/>
              </a:xfrm>
              <a:prstGeom prst="rect">
                <a:avLst/>
              </a:prstGeom>
              <a:blipFill>
                <a:blip r:embed="rId22"/>
                <a:stretch>
                  <a:fillRect l="-6452" t="-14063" r="-22581" b="-937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3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/>
              <p:nvPr/>
            </p:nvSpPr>
            <p:spPr>
              <a:xfrm>
                <a:off x="7183915" y="4275170"/>
                <a:ext cx="7151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23" name="文字方塊 140">
                <a:extLst>
                  <a:ext uri="{FF2B5EF4-FFF2-40B4-BE49-F238E27FC236}">
                    <a16:creationId xmlns:a16="http://schemas.microsoft.com/office/drawing/2014/main" id="{B249C74F-1BCC-40EA-88CC-58CB0BFE0B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83915" y="4275170"/>
                <a:ext cx="715161" cy="461665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4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/>
              <p:nvPr/>
            </p:nvSpPr>
            <p:spPr>
              <a:xfrm>
                <a:off x="4936241" y="4264097"/>
                <a:ext cx="7151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24" name="文字方塊 141">
                <a:extLst>
                  <a:ext uri="{FF2B5EF4-FFF2-40B4-BE49-F238E27FC236}">
                    <a16:creationId xmlns:a16="http://schemas.microsoft.com/office/drawing/2014/main" id="{D52FDE77-DA0C-4287-9AC6-C3BF462C9E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6241" y="4264097"/>
                <a:ext cx="715161" cy="461665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5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/>
              <p:nvPr/>
            </p:nvSpPr>
            <p:spPr>
              <a:xfrm>
                <a:off x="2723986" y="4264097"/>
                <a:ext cx="7151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25" name="文字方塊 142">
                <a:extLst>
                  <a:ext uri="{FF2B5EF4-FFF2-40B4-BE49-F238E27FC236}">
                    <a16:creationId xmlns:a16="http://schemas.microsoft.com/office/drawing/2014/main" id="{CDC5C4F6-6227-4CC2-91C5-85BC495075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3986" y="4264097"/>
                <a:ext cx="715161" cy="461665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6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/>
              <p:nvPr/>
            </p:nvSpPr>
            <p:spPr>
              <a:xfrm>
                <a:off x="430878" y="4256631"/>
                <a:ext cx="7151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26" name="文字方塊 143">
                <a:extLst>
                  <a:ext uri="{FF2B5EF4-FFF2-40B4-BE49-F238E27FC236}">
                    <a16:creationId xmlns:a16="http://schemas.microsoft.com/office/drawing/2014/main" id="{5B93F637-5784-4D08-A629-B36257DE34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878" y="4256631"/>
                <a:ext cx="715161" cy="461665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27" name="群組 1">
            <a:extLst>
              <a:ext uri="{FF2B5EF4-FFF2-40B4-BE49-F238E27FC236}">
                <a16:creationId xmlns:a16="http://schemas.microsoft.com/office/drawing/2014/main" id="{822E1E52-6322-40C4-865F-889D703F6C18}"/>
              </a:ext>
            </a:extLst>
          </p:cNvPr>
          <p:cNvGrpSpPr/>
          <p:nvPr/>
        </p:nvGrpSpPr>
        <p:grpSpPr>
          <a:xfrm>
            <a:off x="414523" y="579886"/>
            <a:ext cx="715161" cy="605813"/>
            <a:chOff x="635402" y="1337615"/>
            <a:chExt cx="715161" cy="605813"/>
          </a:xfrm>
        </p:grpSpPr>
        <p:sp>
          <p:nvSpPr>
            <p:cNvPr id="428" name="矩形 427">
              <a:extLst>
                <a:ext uri="{FF2B5EF4-FFF2-40B4-BE49-F238E27FC236}">
                  <a16:creationId xmlns:a16="http://schemas.microsoft.com/office/drawing/2014/main" id="{84B7A62B-F323-4C8E-B9FE-589F0D902A23}"/>
                </a:ext>
              </a:extLst>
            </p:cNvPr>
            <p:cNvSpPr/>
            <p:nvPr/>
          </p:nvSpPr>
          <p:spPr>
            <a:xfrm>
              <a:off x="733189" y="1337615"/>
              <a:ext cx="461666" cy="60581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9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/>
                <p:nvPr/>
              </p:nvSpPr>
              <p:spPr>
                <a:xfrm>
                  <a:off x="635402" y="1417137"/>
                  <a:ext cx="71516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117" name="文字方塊 116">
                  <a:extLst>
                    <a:ext uri="{FF2B5EF4-FFF2-40B4-BE49-F238E27FC236}">
                      <a16:creationId xmlns:a16="http://schemas.microsoft.com/office/drawing/2014/main" id="{07CEA81A-83E9-4CB4-8A43-D4602BF7C7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402" y="1417137"/>
                  <a:ext cx="715161" cy="461665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430" name="直線單箭頭接點 117">
            <a:extLst>
              <a:ext uri="{FF2B5EF4-FFF2-40B4-BE49-F238E27FC236}">
                <a16:creationId xmlns:a16="http://schemas.microsoft.com/office/drawing/2014/main" id="{357D3157-4442-4D16-BBF1-F5CDF45475F6}"/>
              </a:ext>
            </a:extLst>
          </p:cNvPr>
          <p:cNvCxnSpPr>
            <a:cxnSpLocks/>
            <a:endCxn id="432" idx="2"/>
          </p:cNvCxnSpPr>
          <p:nvPr/>
        </p:nvCxnSpPr>
        <p:spPr>
          <a:xfrm flipH="1" flipV="1">
            <a:off x="1317905" y="2191657"/>
            <a:ext cx="9200" cy="8947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1" name="群組 26">
            <a:extLst>
              <a:ext uri="{FF2B5EF4-FFF2-40B4-BE49-F238E27FC236}">
                <a16:creationId xmlns:a16="http://schemas.microsoft.com/office/drawing/2014/main" id="{16664FD2-DC5D-491D-9571-F768D0B58EAA}"/>
              </a:ext>
            </a:extLst>
          </p:cNvPr>
          <p:cNvGrpSpPr/>
          <p:nvPr/>
        </p:nvGrpSpPr>
        <p:grpSpPr>
          <a:xfrm>
            <a:off x="1168713" y="1881644"/>
            <a:ext cx="298383" cy="310013"/>
            <a:chOff x="-105878" y="1740168"/>
            <a:chExt cx="461666" cy="461665"/>
          </a:xfrm>
        </p:grpSpPr>
        <p:sp>
          <p:nvSpPr>
            <p:cNvPr id="432" name="矩形 431">
              <a:extLst>
                <a:ext uri="{FF2B5EF4-FFF2-40B4-BE49-F238E27FC236}">
                  <a16:creationId xmlns:a16="http://schemas.microsoft.com/office/drawing/2014/main" id="{658F9F33-67F5-4DFF-A7F8-5B3B85F7D945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33" name="群組 23">
              <a:extLst>
                <a:ext uri="{FF2B5EF4-FFF2-40B4-BE49-F238E27FC236}">
                  <a16:creationId xmlns:a16="http://schemas.microsoft.com/office/drawing/2014/main" id="{1723408B-8855-4FD7-92AA-70A9151F941A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434" name="直線接點 22">
                <a:extLst>
                  <a:ext uri="{FF2B5EF4-FFF2-40B4-BE49-F238E27FC236}">
                    <a16:creationId xmlns:a16="http://schemas.microsoft.com/office/drawing/2014/main" id="{C530E308-8CB2-4D73-8CA6-4976789A9EE5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5" name="直線接點 118">
                <a:extLst>
                  <a:ext uri="{FF2B5EF4-FFF2-40B4-BE49-F238E27FC236}">
                    <a16:creationId xmlns:a16="http://schemas.microsoft.com/office/drawing/2014/main" id="{41D4FC8D-B1A0-4796-B313-93685356AAC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36" name="直線單箭頭接點 121">
            <a:extLst>
              <a:ext uri="{FF2B5EF4-FFF2-40B4-BE49-F238E27FC236}">
                <a16:creationId xmlns:a16="http://schemas.microsoft.com/office/drawing/2014/main" id="{49073DB5-C40B-47C6-8188-9B6B88C3C493}"/>
              </a:ext>
            </a:extLst>
          </p:cNvPr>
          <p:cNvCxnSpPr>
            <a:cxnSpLocks/>
            <a:endCxn id="438" idx="2"/>
          </p:cNvCxnSpPr>
          <p:nvPr/>
        </p:nvCxnSpPr>
        <p:spPr>
          <a:xfrm flipH="1" flipV="1">
            <a:off x="3580484" y="2199235"/>
            <a:ext cx="9200" cy="8947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7" name="群組 127">
            <a:extLst>
              <a:ext uri="{FF2B5EF4-FFF2-40B4-BE49-F238E27FC236}">
                <a16:creationId xmlns:a16="http://schemas.microsoft.com/office/drawing/2014/main" id="{E46476D0-2D4D-4D0C-9164-D0F4DB987C30}"/>
              </a:ext>
            </a:extLst>
          </p:cNvPr>
          <p:cNvGrpSpPr/>
          <p:nvPr/>
        </p:nvGrpSpPr>
        <p:grpSpPr>
          <a:xfrm>
            <a:off x="3431292" y="1889222"/>
            <a:ext cx="298383" cy="310013"/>
            <a:chOff x="-105878" y="1740168"/>
            <a:chExt cx="461666" cy="461665"/>
          </a:xfrm>
        </p:grpSpPr>
        <p:sp>
          <p:nvSpPr>
            <p:cNvPr id="438" name="矩形 437">
              <a:extLst>
                <a:ext uri="{FF2B5EF4-FFF2-40B4-BE49-F238E27FC236}">
                  <a16:creationId xmlns:a16="http://schemas.microsoft.com/office/drawing/2014/main" id="{4D523360-9B00-4082-A129-3A00C4AC0D8D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39" name="群組 132">
              <a:extLst>
                <a:ext uri="{FF2B5EF4-FFF2-40B4-BE49-F238E27FC236}">
                  <a16:creationId xmlns:a16="http://schemas.microsoft.com/office/drawing/2014/main" id="{7BC5A6D1-5A3C-4885-9BC9-F967B0BE5E5B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440" name="直線接點 134">
                <a:extLst>
                  <a:ext uri="{FF2B5EF4-FFF2-40B4-BE49-F238E27FC236}">
                    <a16:creationId xmlns:a16="http://schemas.microsoft.com/office/drawing/2014/main" id="{84C4E85B-846A-4B61-A3AF-440A0B935F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1" name="直線接點 135">
                <a:extLst>
                  <a:ext uri="{FF2B5EF4-FFF2-40B4-BE49-F238E27FC236}">
                    <a16:creationId xmlns:a16="http://schemas.microsoft.com/office/drawing/2014/main" id="{F9760EEF-BD96-46DA-BAD1-B39AC24D7E7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42" name="直線單箭頭接點 136">
            <a:extLst>
              <a:ext uri="{FF2B5EF4-FFF2-40B4-BE49-F238E27FC236}">
                <a16:creationId xmlns:a16="http://schemas.microsoft.com/office/drawing/2014/main" id="{A73A118A-482D-46EF-A2A3-64584D0FA143}"/>
              </a:ext>
            </a:extLst>
          </p:cNvPr>
          <p:cNvCxnSpPr>
            <a:cxnSpLocks/>
            <a:endCxn id="444" idx="2"/>
          </p:cNvCxnSpPr>
          <p:nvPr/>
        </p:nvCxnSpPr>
        <p:spPr>
          <a:xfrm flipH="1" flipV="1">
            <a:off x="5841907" y="2215225"/>
            <a:ext cx="9200" cy="8947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3" name="群組 144">
            <a:extLst>
              <a:ext uri="{FF2B5EF4-FFF2-40B4-BE49-F238E27FC236}">
                <a16:creationId xmlns:a16="http://schemas.microsoft.com/office/drawing/2014/main" id="{9C77DEC5-0F26-410D-825B-C341C8A267F5}"/>
              </a:ext>
            </a:extLst>
          </p:cNvPr>
          <p:cNvGrpSpPr/>
          <p:nvPr/>
        </p:nvGrpSpPr>
        <p:grpSpPr>
          <a:xfrm>
            <a:off x="5692715" y="1905212"/>
            <a:ext cx="298383" cy="310013"/>
            <a:chOff x="-105878" y="1740168"/>
            <a:chExt cx="461666" cy="461665"/>
          </a:xfrm>
        </p:grpSpPr>
        <p:sp>
          <p:nvSpPr>
            <p:cNvPr id="444" name="矩形 443">
              <a:extLst>
                <a:ext uri="{FF2B5EF4-FFF2-40B4-BE49-F238E27FC236}">
                  <a16:creationId xmlns:a16="http://schemas.microsoft.com/office/drawing/2014/main" id="{A91ECB5C-8C8F-44AB-9212-E83C91B8D313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45" name="群組 146">
              <a:extLst>
                <a:ext uri="{FF2B5EF4-FFF2-40B4-BE49-F238E27FC236}">
                  <a16:creationId xmlns:a16="http://schemas.microsoft.com/office/drawing/2014/main" id="{B28E44D4-DB12-476F-AA78-CF82C1B6E765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446" name="直線接點 147">
                <a:extLst>
                  <a:ext uri="{FF2B5EF4-FFF2-40B4-BE49-F238E27FC236}">
                    <a16:creationId xmlns:a16="http://schemas.microsoft.com/office/drawing/2014/main" id="{30099532-DC94-4504-A320-6DFB36075246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7" name="直線接點 148">
                <a:extLst>
                  <a:ext uri="{FF2B5EF4-FFF2-40B4-BE49-F238E27FC236}">
                    <a16:creationId xmlns:a16="http://schemas.microsoft.com/office/drawing/2014/main" id="{25078CDD-5068-49EC-8C43-CEC03F4BB79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48" name="直線單箭頭接點 149">
            <a:extLst>
              <a:ext uri="{FF2B5EF4-FFF2-40B4-BE49-F238E27FC236}">
                <a16:creationId xmlns:a16="http://schemas.microsoft.com/office/drawing/2014/main" id="{8D23D601-BA50-4690-82F7-0D413B0C903C}"/>
              </a:ext>
            </a:extLst>
          </p:cNvPr>
          <p:cNvCxnSpPr>
            <a:cxnSpLocks/>
            <a:endCxn id="450" idx="2"/>
          </p:cNvCxnSpPr>
          <p:nvPr/>
        </p:nvCxnSpPr>
        <p:spPr>
          <a:xfrm flipH="1" flipV="1">
            <a:off x="8072007" y="2231908"/>
            <a:ext cx="9200" cy="8947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9" name="群組 150">
            <a:extLst>
              <a:ext uri="{FF2B5EF4-FFF2-40B4-BE49-F238E27FC236}">
                <a16:creationId xmlns:a16="http://schemas.microsoft.com/office/drawing/2014/main" id="{6D318239-F777-4625-885D-7F272B985ACB}"/>
              </a:ext>
            </a:extLst>
          </p:cNvPr>
          <p:cNvGrpSpPr/>
          <p:nvPr/>
        </p:nvGrpSpPr>
        <p:grpSpPr>
          <a:xfrm>
            <a:off x="7922815" y="1921895"/>
            <a:ext cx="298383" cy="310013"/>
            <a:chOff x="-105878" y="1740168"/>
            <a:chExt cx="461666" cy="461665"/>
          </a:xfrm>
        </p:grpSpPr>
        <p:sp>
          <p:nvSpPr>
            <p:cNvPr id="450" name="矩形 449">
              <a:extLst>
                <a:ext uri="{FF2B5EF4-FFF2-40B4-BE49-F238E27FC236}">
                  <a16:creationId xmlns:a16="http://schemas.microsoft.com/office/drawing/2014/main" id="{83A1F2E3-4FBE-42CF-977A-72658F3DDF29}"/>
                </a:ext>
              </a:extLst>
            </p:cNvPr>
            <p:cNvSpPr/>
            <p:nvPr/>
          </p:nvSpPr>
          <p:spPr>
            <a:xfrm>
              <a:off x="-105878" y="1740168"/>
              <a:ext cx="461666" cy="46166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51" name="群組 152">
              <a:extLst>
                <a:ext uri="{FF2B5EF4-FFF2-40B4-BE49-F238E27FC236}">
                  <a16:creationId xmlns:a16="http://schemas.microsoft.com/office/drawing/2014/main" id="{981588CB-96EB-4AF5-9425-6820C65140E1}"/>
                </a:ext>
              </a:extLst>
            </p:cNvPr>
            <p:cNvGrpSpPr/>
            <p:nvPr/>
          </p:nvGrpSpPr>
          <p:grpSpPr>
            <a:xfrm rot="21265833">
              <a:off x="-30571" y="1828628"/>
              <a:ext cx="317144" cy="302092"/>
              <a:chOff x="-43095" y="1828685"/>
              <a:chExt cx="317144" cy="302092"/>
            </a:xfrm>
          </p:grpSpPr>
          <p:cxnSp>
            <p:nvCxnSpPr>
              <p:cNvPr id="452" name="直線接點 153">
                <a:extLst>
                  <a:ext uri="{FF2B5EF4-FFF2-40B4-BE49-F238E27FC236}">
                    <a16:creationId xmlns:a16="http://schemas.microsoft.com/office/drawing/2014/main" id="{A04261EA-3D2C-4033-858A-3CDE36581A4D}"/>
                  </a:ext>
                </a:extLst>
              </p:cNvPr>
              <p:cNvCxnSpPr>
                <a:cxnSpLocks/>
              </p:cNvCxnSpPr>
              <p:nvPr/>
            </p:nvCxnSpPr>
            <p:spPr>
              <a:xfrm rot="334167">
                <a:off x="-34638" y="1828685"/>
                <a:ext cx="308687" cy="30209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3" name="直線接點 154">
                <a:extLst>
                  <a:ext uri="{FF2B5EF4-FFF2-40B4-BE49-F238E27FC236}">
                    <a16:creationId xmlns:a16="http://schemas.microsoft.com/office/drawing/2014/main" id="{C22F3E2D-7B28-41B4-B507-AF06EF3E9F8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-19251" y="1826698"/>
                <a:ext cx="265075" cy="31276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54" name="直線單箭頭接點 155">
            <a:extLst>
              <a:ext uri="{FF2B5EF4-FFF2-40B4-BE49-F238E27FC236}">
                <a16:creationId xmlns:a16="http://schemas.microsoft.com/office/drawing/2014/main" id="{31E42FBD-9C26-4128-81B7-3B48EA6425F0}"/>
              </a:ext>
            </a:extLst>
          </p:cNvPr>
          <p:cNvCxnSpPr>
            <a:cxnSpLocks/>
          </p:cNvCxnSpPr>
          <p:nvPr/>
        </p:nvCxnSpPr>
        <p:spPr>
          <a:xfrm flipV="1">
            <a:off x="1326738" y="916062"/>
            <a:ext cx="0" cy="944000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直線單箭頭接點 156">
            <a:extLst>
              <a:ext uri="{FF2B5EF4-FFF2-40B4-BE49-F238E27FC236}">
                <a16:creationId xmlns:a16="http://schemas.microsoft.com/office/drawing/2014/main" id="{C8759FEA-AF97-40F4-B882-1A4E830B2A77}"/>
              </a:ext>
            </a:extLst>
          </p:cNvPr>
          <p:cNvCxnSpPr>
            <a:cxnSpLocks/>
          </p:cNvCxnSpPr>
          <p:nvPr/>
        </p:nvCxnSpPr>
        <p:spPr>
          <a:xfrm flipH="1" flipV="1">
            <a:off x="3573213" y="890240"/>
            <a:ext cx="0" cy="987215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直線單箭頭接點 157">
            <a:extLst>
              <a:ext uri="{FF2B5EF4-FFF2-40B4-BE49-F238E27FC236}">
                <a16:creationId xmlns:a16="http://schemas.microsoft.com/office/drawing/2014/main" id="{B7671D1C-647B-4D36-BACA-E62D35BD1457}"/>
              </a:ext>
            </a:extLst>
          </p:cNvPr>
          <p:cNvCxnSpPr>
            <a:cxnSpLocks/>
          </p:cNvCxnSpPr>
          <p:nvPr/>
        </p:nvCxnSpPr>
        <p:spPr>
          <a:xfrm flipH="1" flipV="1">
            <a:off x="5839582" y="859148"/>
            <a:ext cx="0" cy="1036363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直線單箭頭接點 158">
            <a:extLst>
              <a:ext uri="{FF2B5EF4-FFF2-40B4-BE49-F238E27FC236}">
                <a16:creationId xmlns:a16="http://schemas.microsoft.com/office/drawing/2014/main" id="{4CCFEBF4-9E75-4EEC-8B39-9660600E7733}"/>
              </a:ext>
            </a:extLst>
          </p:cNvPr>
          <p:cNvCxnSpPr>
            <a:cxnSpLocks/>
          </p:cNvCxnSpPr>
          <p:nvPr/>
        </p:nvCxnSpPr>
        <p:spPr>
          <a:xfrm flipH="1" flipV="1">
            <a:off x="8070652" y="879145"/>
            <a:ext cx="0" cy="1053869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直線單箭頭接點 159">
            <a:extLst>
              <a:ext uri="{FF2B5EF4-FFF2-40B4-BE49-F238E27FC236}">
                <a16:creationId xmlns:a16="http://schemas.microsoft.com/office/drawing/2014/main" id="{B8648A90-3DF4-4567-B112-D401D76DF68E}"/>
              </a:ext>
            </a:extLst>
          </p:cNvPr>
          <p:cNvCxnSpPr>
            <a:cxnSpLocks/>
            <a:endCxn id="432" idx="1"/>
          </p:cNvCxnSpPr>
          <p:nvPr/>
        </p:nvCxnSpPr>
        <p:spPr>
          <a:xfrm>
            <a:off x="612076" y="2023888"/>
            <a:ext cx="55663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9" name="直線單箭頭接點 160">
            <a:extLst>
              <a:ext uri="{FF2B5EF4-FFF2-40B4-BE49-F238E27FC236}">
                <a16:creationId xmlns:a16="http://schemas.microsoft.com/office/drawing/2014/main" id="{3D2D1344-4857-4737-A299-2F4C78C67A26}"/>
              </a:ext>
            </a:extLst>
          </p:cNvPr>
          <p:cNvCxnSpPr>
            <a:cxnSpLocks/>
          </p:cNvCxnSpPr>
          <p:nvPr/>
        </p:nvCxnSpPr>
        <p:spPr>
          <a:xfrm>
            <a:off x="2905766" y="2042230"/>
            <a:ext cx="55663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0" name="直線單箭頭接點 161">
            <a:extLst>
              <a:ext uri="{FF2B5EF4-FFF2-40B4-BE49-F238E27FC236}">
                <a16:creationId xmlns:a16="http://schemas.microsoft.com/office/drawing/2014/main" id="{48523943-D74F-4447-A0DB-479CABB3F6D7}"/>
              </a:ext>
            </a:extLst>
          </p:cNvPr>
          <p:cNvCxnSpPr>
            <a:cxnSpLocks/>
          </p:cNvCxnSpPr>
          <p:nvPr/>
        </p:nvCxnSpPr>
        <p:spPr>
          <a:xfrm>
            <a:off x="5136078" y="2060218"/>
            <a:ext cx="55663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1" name="直線單箭頭接點 162">
            <a:extLst>
              <a:ext uri="{FF2B5EF4-FFF2-40B4-BE49-F238E27FC236}">
                <a16:creationId xmlns:a16="http://schemas.microsoft.com/office/drawing/2014/main" id="{620AF92D-77A6-459D-B5E2-1408C5B14B58}"/>
              </a:ext>
            </a:extLst>
          </p:cNvPr>
          <p:cNvCxnSpPr>
            <a:cxnSpLocks/>
          </p:cNvCxnSpPr>
          <p:nvPr/>
        </p:nvCxnSpPr>
        <p:spPr>
          <a:xfrm>
            <a:off x="7340747" y="2076901"/>
            <a:ext cx="55663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2" name="直線單箭頭接點 163">
            <a:extLst>
              <a:ext uri="{FF2B5EF4-FFF2-40B4-BE49-F238E27FC236}">
                <a16:creationId xmlns:a16="http://schemas.microsoft.com/office/drawing/2014/main" id="{148BC753-1DAD-4C9A-A04E-F2813197DA58}"/>
              </a:ext>
            </a:extLst>
          </p:cNvPr>
          <p:cNvCxnSpPr>
            <a:cxnSpLocks/>
          </p:cNvCxnSpPr>
          <p:nvPr/>
        </p:nvCxnSpPr>
        <p:spPr>
          <a:xfrm flipH="1">
            <a:off x="983200" y="882792"/>
            <a:ext cx="707782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3" name="直線單箭頭接點 164">
            <a:extLst>
              <a:ext uri="{FF2B5EF4-FFF2-40B4-BE49-F238E27FC236}">
                <a16:creationId xmlns:a16="http://schemas.microsoft.com/office/drawing/2014/main" id="{A278B4CB-2EEA-4C46-9F3D-547317D39A6A}"/>
              </a:ext>
            </a:extLst>
          </p:cNvPr>
          <p:cNvCxnSpPr>
            <a:cxnSpLocks/>
          </p:cNvCxnSpPr>
          <p:nvPr/>
        </p:nvCxnSpPr>
        <p:spPr>
          <a:xfrm flipV="1">
            <a:off x="997720" y="442656"/>
            <a:ext cx="343061" cy="325448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5" name="文字方塊 109">
                <a:extLst>
                  <a:ext uri="{FF2B5EF4-FFF2-40B4-BE49-F238E27FC236}">
                    <a16:creationId xmlns:a16="http://schemas.microsoft.com/office/drawing/2014/main" id="{BF193E09-DF51-4275-9D1F-168F22392A15}"/>
                  </a:ext>
                </a:extLst>
              </p:cNvPr>
              <p:cNvSpPr txBox="1"/>
              <p:nvPr/>
            </p:nvSpPr>
            <p:spPr>
              <a:xfrm>
                <a:off x="8385803" y="707272"/>
                <a:ext cx="3600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altLang="zh-TW" sz="2000" dirty="0"/>
                  <a:t>: query (to match others)</a:t>
                </a:r>
                <a:endParaRPr lang="zh-TW" altLang="en-US" sz="2000" dirty="0"/>
              </a:p>
            </p:txBody>
          </p:sp>
        </mc:Choice>
        <mc:Fallback xmlns="">
          <p:sp>
            <p:nvSpPr>
              <p:cNvPr id="465" name="文字方塊 109">
                <a:extLst>
                  <a:ext uri="{FF2B5EF4-FFF2-40B4-BE49-F238E27FC236}">
                    <a16:creationId xmlns:a16="http://schemas.microsoft.com/office/drawing/2014/main" id="{BF193E09-DF51-4275-9D1F-168F22392A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5803" y="707272"/>
                <a:ext cx="3600000" cy="400110"/>
              </a:xfrm>
              <a:prstGeom prst="rect">
                <a:avLst/>
              </a:prstGeom>
              <a:blipFill>
                <a:blip r:embed="rId28"/>
                <a:stretch>
                  <a:fillRect t="-7576" b="-257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6" name="文字方塊 112">
                <a:extLst>
                  <a:ext uri="{FF2B5EF4-FFF2-40B4-BE49-F238E27FC236}">
                    <a16:creationId xmlns:a16="http://schemas.microsoft.com/office/drawing/2014/main" id="{8544EAFA-14EE-4F90-ACC8-5EF4FF8ACD43}"/>
                  </a:ext>
                </a:extLst>
              </p:cNvPr>
              <p:cNvSpPr txBox="1"/>
              <p:nvPr/>
            </p:nvSpPr>
            <p:spPr>
              <a:xfrm>
                <a:off x="8383460" y="1738194"/>
                <a:ext cx="3600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TW" sz="2000" dirty="0"/>
                  <a:t>: key (to be matched)</a:t>
                </a:r>
                <a:endParaRPr lang="zh-TW" altLang="en-US" sz="2000" dirty="0"/>
              </a:p>
            </p:txBody>
          </p:sp>
        </mc:Choice>
        <mc:Fallback xmlns="">
          <p:sp>
            <p:nvSpPr>
              <p:cNvPr id="466" name="文字方塊 112">
                <a:extLst>
                  <a:ext uri="{FF2B5EF4-FFF2-40B4-BE49-F238E27FC236}">
                    <a16:creationId xmlns:a16="http://schemas.microsoft.com/office/drawing/2014/main" id="{8544EAFA-14EE-4F90-ACC8-5EF4FF8ACD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3460" y="1738194"/>
                <a:ext cx="3600000" cy="400110"/>
              </a:xfrm>
              <a:prstGeom prst="rect">
                <a:avLst/>
              </a:prstGeom>
              <a:blipFill>
                <a:blip r:embed="rId29"/>
                <a:stretch>
                  <a:fillRect t="-7576" b="-257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7" name="文字方塊 126">
                <a:extLst>
                  <a:ext uri="{FF2B5EF4-FFF2-40B4-BE49-F238E27FC236}">
                    <a16:creationId xmlns:a16="http://schemas.microsoft.com/office/drawing/2014/main" id="{BEDB46E6-C512-4205-B81D-AB21CCC5F0E3}"/>
                  </a:ext>
                </a:extLst>
              </p:cNvPr>
              <p:cNvSpPr txBox="1"/>
              <p:nvPr/>
            </p:nvSpPr>
            <p:spPr>
              <a:xfrm>
                <a:off x="8364742" y="2670140"/>
                <a:ext cx="44804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TW" sz="2000" dirty="0"/>
                  <a:t>: information to be extracted</a:t>
                </a:r>
                <a:endParaRPr lang="zh-TW" altLang="en-US" sz="2000" dirty="0"/>
              </a:p>
            </p:txBody>
          </p:sp>
        </mc:Choice>
        <mc:Fallback xmlns="">
          <p:sp>
            <p:nvSpPr>
              <p:cNvPr id="467" name="文字方塊 126">
                <a:extLst>
                  <a:ext uri="{FF2B5EF4-FFF2-40B4-BE49-F238E27FC236}">
                    <a16:creationId xmlns:a16="http://schemas.microsoft.com/office/drawing/2014/main" id="{BEDB46E6-C512-4205-B81D-AB21CCC5F0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4742" y="2670140"/>
                <a:ext cx="4480468" cy="400110"/>
              </a:xfrm>
              <a:prstGeom prst="rect">
                <a:avLst/>
              </a:prstGeom>
              <a:blipFill>
                <a:blip r:embed="rId30"/>
                <a:stretch>
                  <a:fillRect t="-7576" b="-257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8" name="文字方塊 129">
                <a:extLst>
                  <a:ext uri="{FF2B5EF4-FFF2-40B4-BE49-F238E27FC236}">
                    <a16:creationId xmlns:a16="http://schemas.microsoft.com/office/drawing/2014/main" id="{8688987B-CAC1-4E78-A544-1F521F74A424}"/>
                  </a:ext>
                </a:extLst>
              </p:cNvPr>
              <p:cNvSpPr txBox="1"/>
              <p:nvPr/>
            </p:nvSpPr>
            <p:spPr>
              <a:xfrm>
                <a:off x="9359770" y="1262029"/>
                <a:ext cx="1485791" cy="3812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p>
                      </m:sSup>
                      <m:sSup>
                        <m:sSup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68" name="文字方塊 129">
                <a:extLst>
                  <a:ext uri="{FF2B5EF4-FFF2-40B4-BE49-F238E27FC236}">
                    <a16:creationId xmlns:a16="http://schemas.microsoft.com/office/drawing/2014/main" id="{8688987B-CAC1-4E78-A544-1F521F74A4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770" y="1262029"/>
                <a:ext cx="1485791" cy="381258"/>
              </a:xfrm>
              <a:prstGeom prst="rect">
                <a:avLst/>
              </a:prstGeom>
              <a:blipFill>
                <a:blip r:embed="rId31"/>
                <a:stretch>
                  <a:fillRect l="-4508" t="-1587" r="-1230" b="-238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9" name="文字方塊 130">
                <a:extLst>
                  <a:ext uri="{FF2B5EF4-FFF2-40B4-BE49-F238E27FC236}">
                    <a16:creationId xmlns:a16="http://schemas.microsoft.com/office/drawing/2014/main" id="{479CED7F-2CCE-4C35-B7DA-8986423065CC}"/>
                  </a:ext>
                </a:extLst>
              </p:cNvPr>
              <p:cNvSpPr txBox="1"/>
              <p:nvPr/>
            </p:nvSpPr>
            <p:spPr>
              <a:xfrm>
                <a:off x="9359770" y="2281348"/>
                <a:ext cx="1497782" cy="3812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69" name="文字方塊 130">
                <a:extLst>
                  <a:ext uri="{FF2B5EF4-FFF2-40B4-BE49-F238E27FC236}">
                    <a16:creationId xmlns:a16="http://schemas.microsoft.com/office/drawing/2014/main" id="{479CED7F-2CCE-4C35-B7DA-8986423065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9770" y="2281348"/>
                <a:ext cx="1497782" cy="381258"/>
              </a:xfrm>
              <a:prstGeom prst="rect">
                <a:avLst/>
              </a:prstGeom>
              <a:blipFill>
                <a:blip r:embed="rId32"/>
                <a:stretch>
                  <a:fillRect l="-4472" t="-1587" r="-1220" b="-63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0" name="文字方塊 131">
                <a:extLst>
                  <a:ext uri="{FF2B5EF4-FFF2-40B4-BE49-F238E27FC236}">
                    <a16:creationId xmlns:a16="http://schemas.microsoft.com/office/drawing/2014/main" id="{5939C9F5-26B9-460D-A840-B572AB71F109}"/>
                  </a:ext>
                </a:extLst>
              </p:cNvPr>
              <p:cNvSpPr txBox="1"/>
              <p:nvPr/>
            </p:nvSpPr>
            <p:spPr>
              <a:xfrm>
                <a:off x="9358487" y="3215712"/>
                <a:ext cx="1487074" cy="3812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p>
                      </m:sSup>
                      <m:sSup>
                        <m:sSup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70" name="文字方塊 131">
                <a:extLst>
                  <a:ext uri="{FF2B5EF4-FFF2-40B4-BE49-F238E27FC236}">
                    <a16:creationId xmlns:a16="http://schemas.microsoft.com/office/drawing/2014/main" id="{5939C9F5-26B9-460D-A840-B572AB71F1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487" y="3215712"/>
                <a:ext cx="1487074" cy="381258"/>
              </a:xfrm>
              <a:prstGeom prst="rect">
                <a:avLst/>
              </a:prstGeom>
              <a:blipFill>
                <a:blip r:embed="rId33"/>
                <a:stretch>
                  <a:fillRect l="-2459" t="-1613" r="-1230" b="-64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1" name="文字方塊 121">
                <a:extLst>
                  <a:ext uri="{FF2B5EF4-FFF2-40B4-BE49-F238E27FC236}">
                    <a16:creationId xmlns:a16="http://schemas.microsoft.com/office/drawing/2014/main" id="{7D7B8B03-641F-45BA-B154-A8C7CF4643CA}"/>
                  </a:ext>
                </a:extLst>
              </p:cNvPr>
              <p:cNvSpPr txBox="1"/>
              <p:nvPr/>
            </p:nvSpPr>
            <p:spPr>
              <a:xfrm>
                <a:off x="8386422" y="3915352"/>
                <a:ext cx="2295950" cy="4449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240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1,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altLang="zh-TW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/</m:t>
                      </m:r>
                      <m:rad>
                        <m:radPr>
                          <m:degHide m:val="on"/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rad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471" name="文字方塊 121">
                <a:extLst>
                  <a:ext uri="{FF2B5EF4-FFF2-40B4-BE49-F238E27FC236}">
                    <a16:creationId xmlns:a16="http://schemas.microsoft.com/office/drawing/2014/main" id="{7D7B8B03-641F-45BA-B154-A8C7CF4643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6422" y="3915352"/>
                <a:ext cx="2295950" cy="444994"/>
              </a:xfrm>
              <a:prstGeom prst="rect">
                <a:avLst/>
              </a:prstGeom>
              <a:blipFill>
                <a:blip r:embed="rId3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2" name="文字方塊 139">
                <a:extLst>
                  <a:ext uri="{FF2B5EF4-FFF2-40B4-BE49-F238E27FC236}">
                    <a16:creationId xmlns:a16="http://schemas.microsoft.com/office/drawing/2014/main" id="{B7AF5C70-025F-4D24-87D9-186251995A8E}"/>
                  </a:ext>
                </a:extLst>
              </p:cNvPr>
              <p:cNvSpPr txBox="1"/>
              <p:nvPr/>
            </p:nvSpPr>
            <p:spPr>
              <a:xfrm>
                <a:off x="8398733" y="4434925"/>
                <a:ext cx="3626890" cy="6038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zh-TW" alt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TW" altLang="en-US" sz="20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1,</m:t>
                          </m:r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20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zh-TW" altLang="en-US" sz="2000" dirty="0"/>
                            <m:t> </m:t>
                          </m:r>
                        </m:e>
                      </m:d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/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r>
                            <a:rPr lang="en-US" altLang="zh-TW" sz="2000" i="1">
                              <a:latin typeface="Cambria Math" panose="02040503050406030204" pitchFamily="18" charset="0"/>
                            </a:rPr>
                            <m:t>𝑒𝑥𝑝</m:t>
                          </m:r>
                          <m:d>
                            <m:dPr>
                              <m:ctrlP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TW" altLang="en-US" sz="2000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altLang="zh-TW" sz="2000" i="1"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en-US" altLang="zh-TW" sz="20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zh-TW" altLang="en-US" sz="2000" dirty="0"/>
                                <m:t> 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472" name="文字方塊 139">
                <a:extLst>
                  <a:ext uri="{FF2B5EF4-FFF2-40B4-BE49-F238E27FC236}">
                    <a16:creationId xmlns:a16="http://schemas.microsoft.com/office/drawing/2014/main" id="{B7AF5C70-025F-4D24-87D9-186251995A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8733" y="4434925"/>
                <a:ext cx="3626890" cy="603820"/>
              </a:xfrm>
              <a:prstGeom prst="rect">
                <a:avLst/>
              </a:prstGeom>
              <a:blipFill>
                <a:blip r:embed="rId3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3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/>
              <p:nvPr/>
            </p:nvSpPr>
            <p:spPr>
              <a:xfrm>
                <a:off x="8671705" y="5178116"/>
                <a:ext cx="2078198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zh-TW" alt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zh-TW" altLang="en-US" sz="2400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zh-TW" altLang="en-US" sz="2400" dirty="0"/>
                            <m:t> </m:t>
                          </m:r>
                        </m:e>
                      </m:nary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473" name="文字方塊 45">
                <a:extLst>
                  <a:ext uri="{FF2B5EF4-FFF2-40B4-BE49-F238E27FC236}">
                    <a16:creationId xmlns:a16="http://schemas.microsoft.com/office/drawing/2014/main" id="{DF511227-D070-43B9-B0D2-6A33A96A7C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1705" y="5178116"/>
                <a:ext cx="2078198" cy="896207"/>
              </a:xfrm>
              <a:prstGeom prst="rect">
                <a:avLst/>
              </a:prstGeom>
              <a:blipFill>
                <a:blip r:embed="rId3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760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1" grpId="0" animBg="1"/>
      <p:bldP spid="412" grpId="0" animBg="1"/>
      <p:bldP spid="413" grpId="0" animBg="1"/>
      <p:bldP spid="414" grpId="0" animBg="1"/>
      <p:bldP spid="419" grpId="0"/>
      <p:bldP spid="420" grpId="0"/>
      <p:bldP spid="421" grpId="0"/>
      <p:bldP spid="422" grpId="0"/>
      <p:bldP spid="423" grpId="0"/>
      <p:bldP spid="424" grpId="0"/>
      <p:bldP spid="425" grpId="0"/>
      <p:bldP spid="4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308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00" y="529476"/>
            <a:ext cx="12196800" cy="320919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42653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query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(Q), key (K) and value (V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tensors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person being classified is the query, and the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clip around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person is the memory, projected into key and values.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424" y="5213244"/>
            <a:ext cx="6196501" cy="91833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3708248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idea of the original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is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self-attention by comparing a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to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other features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sequence.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9249" y="3758195"/>
            <a:ext cx="7152751" cy="212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48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112966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 classification given GT person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boxes,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Localization performance (action agnostic)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19" y="841875"/>
            <a:ext cx="6120001" cy="227166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2930025"/>
            <a:ext cx="12191999" cy="2264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nly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a </a:t>
            </a:r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small improvement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groundtruth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(GT) boxes,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indicating that it is capable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</a:t>
            </a:r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person detection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Replace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head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with the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 Transformer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leads to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significant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5% boost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GT boxes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actually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2.3M fewer parameters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 the I3D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head in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LowRes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QPr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case, dispelling any concerns that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improvement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simply from additional model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capacity.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Drop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performance with and without GT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boxes for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Action Transformer is due to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using R = </a:t>
            </a:r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64 proposals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As will be seen in subsequent results, this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drop is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eliminated when the full model with R = 300 proposals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499" y="943450"/>
            <a:ext cx="6196501" cy="1885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-2381" y="5382310"/>
            <a:ext cx="121943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I3D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head with RPN boxes excels on this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task, achieving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almost 93%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 0.5 IOU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16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lowres</a:t>
            </a:r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query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does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quite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poorly at 77.5%,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by adopting the </a:t>
            </a:r>
            <a:r>
              <a:rPr lang="en-US" altLang="zh-CN" sz="16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highres</a:t>
            </a:r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query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gap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performance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considerably reduced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sz="16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less accurate for localization and this can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 understood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its more global </a:t>
            </a:r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nature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408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6448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393" y="656001"/>
            <a:ext cx="3863250" cy="241666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768" y="2926621"/>
            <a:ext cx="9412501" cy="388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59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2714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isualization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5347" t="6997" r="2487" b="2933"/>
          <a:stretch/>
        </p:blipFill>
        <p:spPr>
          <a:xfrm>
            <a:off x="3981470" y="590550"/>
            <a:ext cx="3678154" cy="303847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825" y="3776457"/>
            <a:ext cx="9447751" cy="293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87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00100" y="1400860"/>
            <a:ext cx="103251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Long-Term Feature Banks for Detailed Video Understanding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47999" y="324841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Chao-Yuan Wu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Christoph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Feichtenhofer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Haoqi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Fan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Kaiming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Philipp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Krahenbuhl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Ross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Girshick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062162" y="4172635"/>
            <a:ext cx="80676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Texas at Austin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Research (FAIR)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95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175" y="855455"/>
            <a:ext cx="4590900" cy="15765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1" y="1334582"/>
            <a:ext cx="3467100" cy="93551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4700" y="1552575"/>
            <a:ext cx="3664306" cy="71751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599" y="2911144"/>
            <a:ext cx="4150459" cy="3560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4175" y="2911145"/>
            <a:ext cx="6551445" cy="35608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9020175" y="4229100"/>
            <a:ext cx="2638425" cy="6286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893560" y="3019242"/>
            <a:ext cx="2885446" cy="889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3350" y="0"/>
            <a:ext cx="308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790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5838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975" y="702323"/>
            <a:ext cx="2895600" cy="1573799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6323970" y="52977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Long-Term Feature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6323970" y="918921"/>
                <a:ext cx="5868030" cy="25600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Run a </a:t>
                </a:r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person detector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over the entire video to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generate 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set of detections for each frame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285750" indent="-28575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parallel, run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standard clip-based 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3D CNN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such as C3D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 I3D, over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video at regularly spaced intervals, such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as </a:t>
                </a:r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every 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one second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285750" indent="-28575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6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RoI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pooling to 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extract </a:t>
                </a:r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features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all person detections at each time-step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processed by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3D CNN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285750" indent="-28575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=[</m:t>
                    </m:r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⋯</m:t>
                        </m:r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  <m: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sz="16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16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16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16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en-US" altLang="zh-CN" sz="16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zh-CN" sz="16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altLang="zh-CN" sz="16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</m:oMath>
                </a14:m>
                <a:endParaRPr lang="en-US" altLang="zh-CN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3970" y="918921"/>
                <a:ext cx="5868030" cy="2560060"/>
              </a:xfrm>
              <a:prstGeom prst="rect">
                <a:avLst/>
              </a:prstGeom>
              <a:blipFill>
                <a:blip r:embed="rId3"/>
                <a:stretch>
                  <a:fillRect l="-415" b="-9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/>
          <p:cNvSpPr/>
          <p:nvPr/>
        </p:nvSpPr>
        <p:spPr>
          <a:xfrm>
            <a:off x="6323970" y="3672959"/>
            <a:ext cx="29610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Bank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Operator (FBO)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/>
              <p:cNvSpPr/>
              <p:nvPr/>
            </p:nvSpPr>
            <p:spPr>
              <a:xfrm>
                <a:off x="6323970" y="4042291"/>
                <a:ext cx="5868030" cy="25942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Feature bank operator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6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is</m:t>
                    </m:r>
                    <m:r>
                      <a:rPr lang="en-US" altLang="zh-CN" sz="16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sz="160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𝐹𝐵𝑂</m:t>
                    </m:r>
                    <m:d>
                      <m:dPr>
                        <m:ctrlPr>
                          <a:rPr lang="en-US" altLang="zh-CN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altLang="zh-CN" sz="160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altLang="zh-CN" sz="16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̃"/>
                                <m:ctrlPr>
                                  <a:rPr lang="en-US" altLang="zh-CN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nor/>
                                  </m:rPr>
                                  <a:rPr lang="en-US" altLang="zh-CN" sz="1600">
                                    <a:solidFill>
                                      <a:srgbClr val="FF0000"/>
                                    </a:solidFill>
                                    <a:latin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L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CN" sz="160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altLang="zh-CN" sz="1600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 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altLang="zh-CN" sz="16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nor/>
                              </m:rPr>
                              <a:rPr lang="en-US" altLang="zh-CN" sz="1600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L</m:t>
                            </m:r>
                          </m:e>
                        </m:acc>
                      </m:e>
                      <m:sub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16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=[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sub>
                    </m:sSub>
                    <m:r>
                      <a:rPr lang="en-US" altLang="zh-CN" sz="16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⋯,</m:t>
                        </m:r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altLang="zh-CN" sz="16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sub>
                    </m:sSub>
                    <m:r>
                      <a:rPr lang="en-US" altLang="zh-CN" sz="16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a subset of L centered at the current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clip at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 within ‘window’ size 2w +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</a:t>
                </a:r>
              </a:p>
              <a:p>
                <a:pPr marL="285750" indent="-28575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Intuitively,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FBO computes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updated version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of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zh-CN" sz="1600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by </a:t>
                </a:r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relating them 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 the long-term </a:t>
                </a:r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features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285750" indent="-285750">
                  <a:lnSpc>
                    <a:spcPct val="125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implementation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of FBO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flexible. Variants of 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attentional mechanisms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 obvious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choice and we will consider multiple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instantiations in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our experiments.</a:t>
                </a:r>
              </a:p>
            </p:txBody>
          </p:sp>
        </mc:Choice>
        <mc:Fallback xmlns=""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3970" y="4042291"/>
                <a:ext cx="5868030" cy="2594236"/>
              </a:xfrm>
              <a:prstGeom prst="rect">
                <a:avLst/>
              </a:prstGeom>
              <a:blipFill>
                <a:blip r:embed="rId4"/>
                <a:stretch>
                  <a:fillRect l="-415" b="-93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2251541"/>
            <a:ext cx="4781250" cy="45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2686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68" y="1019909"/>
            <a:ext cx="11551501" cy="4582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14350" y="2105025"/>
            <a:ext cx="4962525" cy="24765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334626" y="2819400"/>
            <a:ext cx="514350" cy="24479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237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00100" y="1819960"/>
            <a:ext cx="103251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SlowFast</a:t>
            </a:r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Networks for Video Recognition</a:t>
            </a:r>
            <a:endParaRPr lang="zh-CN" altLang="en-US" sz="1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09849" y="3734187"/>
            <a:ext cx="67056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Christoph 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Feichtenhofer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Haoqi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Fan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Jitendra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Malik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Kaiming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28811" y="4448086"/>
            <a:ext cx="80676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Research (FAIR)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15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1381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utline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85875" y="667484"/>
            <a:ext cx="9124950" cy="6407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altLang="zh-CN" dirty="0" smtClean="0"/>
              <a:t>Introduction of AVA dataset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/>
              <a:t>Basic information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/>
              <a:t>Baseline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/>
              <a:t>Results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altLang="zh-CN" dirty="0" smtClean="0"/>
              <a:t>A better baseline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altLang="zh-CN" dirty="0" smtClean="0"/>
              <a:t>Video Transformer Network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/>
              <a:t>Transformer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/>
              <a:t>Architecture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Experiments and Results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altLang="zh-CN" dirty="0" smtClean="0"/>
              <a:t>Long-term </a:t>
            </a:r>
            <a:r>
              <a:rPr lang="en-US" altLang="zh-CN" dirty="0" err="1"/>
              <a:t>F</a:t>
            </a:r>
            <a:r>
              <a:rPr lang="en-US" altLang="zh-CN" dirty="0" err="1" smtClean="0"/>
              <a:t>reature</a:t>
            </a:r>
            <a:r>
              <a:rPr lang="en-US" altLang="zh-CN" dirty="0" smtClean="0"/>
              <a:t> Bank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Architecture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Methods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Experiments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altLang="zh-CN" dirty="0" err="1" smtClean="0"/>
              <a:t>SlowFast</a:t>
            </a:r>
            <a:r>
              <a:rPr lang="en-US" altLang="zh-CN" dirty="0" smtClean="0"/>
              <a:t> Network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Architecture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Experiments</a:t>
            </a:r>
          </a:p>
          <a:p>
            <a:pPr marL="342900" indent="-342900">
              <a:buAutoNum type="arabicPeriod"/>
            </a:pP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349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27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3220"/>
            <a:ext cx="6999751" cy="35766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381" y="4113152"/>
            <a:ext cx="675560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Slow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pathway,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operate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rate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capture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spatial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semantics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Fast pathway, operate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frame rate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to capture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motion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 fine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resolution.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 pathway can be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made very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lightweight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(20% of total computation) by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reducing its channel capacity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yet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 learn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temporal information for video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recognition.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6854220" y="557227"/>
                <a:ext cx="5337780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Slow pathway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Large </a:t>
                </a:r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temporal stride </a:t>
                </a:r>
                <a14:m>
                  <m:oMath xmlns:m="http://schemas.openxmlformats.org/officeDocument/2006/math">
                    <m:r>
                      <a:rPr lang="zh-CN" altLang="en-US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.A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typical value of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1600" i="1" smtClean="0">
                        <a:latin typeface="Cambria Math" panose="02040503050406030204" pitchFamily="18" charset="0"/>
                      </a:rPr>
                      <m:t>𝜏</m:t>
                    </m:r>
                    <m:r>
                      <a:rPr lang="en-US" altLang="zh-CN" sz="16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studied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roughly 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frames sampled </a:t>
                </a:r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 second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30-fps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videos. Denoting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number of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frames sampled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by the Slow pathway as T, the raw clip length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</a:t>
                </a:r>
                <a14:m>
                  <m:oMath xmlns:m="http://schemas.openxmlformats.org/officeDocument/2006/math">
                    <m:r>
                      <a:rPr lang="zh-CN" altLang="en-US" sz="16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𝜏</m:t>
                    </m:r>
                    <m:r>
                      <a:rPr lang="en-US" altLang="zh-CN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frames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4220" y="557227"/>
                <a:ext cx="5337780" cy="1384995"/>
              </a:xfrm>
              <a:prstGeom prst="rect">
                <a:avLst/>
              </a:prstGeom>
              <a:blipFill>
                <a:blip r:embed="rId3"/>
                <a:stretch>
                  <a:fillRect l="-1142" t="-2193" b="-43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6854220" y="2206250"/>
                <a:ext cx="5337780" cy="23698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Fast pathway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Fast pathway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has a </a:t>
                </a:r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small temporal stride of </a:t>
                </a:r>
                <a14:m>
                  <m:oMath xmlns:m="http://schemas.openxmlformats.org/officeDocument/2006/math">
                    <m:r>
                      <a:rPr lang="zh-CN" altLang="en-US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𝜏</m:t>
                    </m:r>
                    <m:r>
                      <a:rPr lang="en-US" altLang="zh-CN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zh-CN" alt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zh-CN" altLang="en-US" sz="160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so the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Fast pathway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samples</a:t>
                </a:r>
                <a14:m>
                  <m:oMath xmlns:m="http://schemas.openxmlformats.org/officeDocument/2006/math">
                    <m:r>
                      <a:rPr lang="en-US" altLang="zh-CN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 frames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 typical value is</a:t>
                </a:r>
                <a14:m>
                  <m:oMath xmlns:m="http://schemas.openxmlformats.org/officeDocument/2006/math">
                    <m:r>
                      <a:rPr lang="en-US" altLang="zh-CN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sz="160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=8</m:t>
                    </m:r>
                  </m:oMath>
                </a14:m>
                <a:r>
                  <a:rPr lang="en-US" altLang="zh-CN" sz="1600" b="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 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 temporal </a:t>
                </a:r>
                <a:r>
                  <a:rPr lang="en-US" altLang="zh-CN" sz="1600" dirty="0" err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downsampling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layers throughout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Fast pathway, until the global pooling layer before classification. 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Maintain temporal fidelity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much as possible.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Low channel </a:t>
                </a:r>
                <a:r>
                  <a:rPr lang="en-US" altLang="zh-CN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capacity</a:t>
                </a:r>
                <a:r>
                  <a:rPr lang="en-US" altLang="zh-CN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A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ratio of </a:t>
                </a:r>
                <a14:m>
                  <m:oMath xmlns:m="http://schemas.openxmlformats.org/officeDocument/2006/math">
                    <m:r>
                      <a:rPr lang="zh-CN" altLang="en-US" sz="16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𝛽</m:t>
                    </m:r>
                  </m:oMath>
                </a14:m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14:m>
                  <m:oMath xmlns:m="http://schemas.openxmlformats.org/officeDocument/2006/math">
                    <m:r>
                      <a:rPr lang="zh-CN" altLang="en-US" sz="16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𝛽</m:t>
                    </m:r>
                  </m:oMath>
                </a14:m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&lt; 1) channels of the Slow pathway. The typical value is </a:t>
                </a:r>
                <a14:m>
                  <m:oMath xmlns:m="http://schemas.openxmlformats.org/officeDocument/2006/math">
                    <m:r>
                      <a:rPr lang="zh-CN" altLang="en-US" sz="16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𝛽</m:t>
                    </m:r>
                    <m:r>
                      <a:rPr lang="en-US" altLang="zh-CN" sz="16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=1/8</m:t>
                    </m:r>
                  </m:oMath>
                </a14:m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4220" y="2206250"/>
                <a:ext cx="5337780" cy="2369880"/>
              </a:xfrm>
              <a:prstGeom prst="rect">
                <a:avLst/>
              </a:prstGeom>
              <a:blipFill>
                <a:blip r:embed="rId4"/>
                <a:stretch>
                  <a:fillRect l="-1142" t="-1542" r="-2055" b="-23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矩形 7"/>
          <p:cNvSpPr/>
          <p:nvPr/>
        </p:nvSpPr>
        <p:spPr>
          <a:xfrm>
            <a:off x="6854220" y="4693581"/>
            <a:ext cx="5337780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Lateral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information of the two pathways is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fused by 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ateral connections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two pathways have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temporal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dimensions, so the lateral connections perform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match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them.</a:t>
            </a:r>
          </a:p>
          <a:p>
            <a:r>
              <a:rPr lang="en-US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07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Instantiations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25" y="858958"/>
            <a:ext cx="6273001" cy="561633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322181" y="746875"/>
            <a:ext cx="5869819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use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non-degenerate temporal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convolutions (temporal kernel size &gt;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in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res4</a:t>
            </a:r>
            <a:r>
              <a:rPr lang="en-US" altLang="zh-CN" sz="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res5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Filters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conv1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res3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essentially 2D convolution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kernels in this pathway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motivated by our experimental observation that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using temporal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convolutions in earlier layers degrades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accuracy.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23949" y="1866900"/>
            <a:ext cx="1638301" cy="26193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322181" y="4077075"/>
            <a:ext cx="58674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Fast pathway has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non-degenerate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temporal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convolutions in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every block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motivated by the observation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that this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pathway holds fine temporal resolution for the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convolutions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capture detailed motion.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914650" y="1866900"/>
            <a:ext cx="1600200" cy="43338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7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293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49" y="695333"/>
            <a:ext cx="5661001" cy="584833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499" y="1774283"/>
            <a:ext cx="6349501" cy="289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6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30892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1424678"/>
            <a:ext cx="1219200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Spatio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temporally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is an important step in video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but it is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also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challenging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 is a well-annotated data set with many advantages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other data sets do not have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 at present, many detection algorithms have not achieved breakthrough effect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diversity of AVA annotation makes it more exploitable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More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tasks can be done on this data set, such as character relationship detection, and so on.</a:t>
            </a:r>
            <a:r>
              <a:rPr lang="en-US" altLang="zh-CN" sz="2400" b="1" i="0" dirty="0" smtClean="0">
                <a:effectLst/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2400" b="1" i="0" dirty="0">
              <a:effectLst/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83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5172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  Dataset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2381" y="705535"/>
            <a:ext cx="1219680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Totally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430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15-30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minutes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clips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Splited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into 235 training, 64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 and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131 test videos, roughly a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55:15:30.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annotation is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person-centric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 a sampling frequency of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Hz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nearly 900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keyframes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each movie.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short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segments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(±1.5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seconds centered on a </a:t>
            </a:r>
            <a:r>
              <a:rPr lang="en-US" altLang="zh-CN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keyframe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temporal context for labeling the actions in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middle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annotates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80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atomic visual actions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action corresponding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the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actor’s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pose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interactions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objects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actions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other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pose classes, 49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person-object interaction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 and 17 person-person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interaction classes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49" y="3954146"/>
            <a:ext cx="3022201" cy="25521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474" y="3948078"/>
            <a:ext cx="3209925" cy="255821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2424" y="3954146"/>
            <a:ext cx="3695701" cy="255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26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3962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  Dataset</a:t>
            </a:r>
            <a:endParaRPr lang="zh-CN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68021" y="867160"/>
            <a:ext cx="964882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 of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atomic visual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rather than composite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actions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Precise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spatio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-temporal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annotations with possibly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annotations for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exhaustive annotation of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atomic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actions over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15-minute video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clips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temporally linked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across consecutive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segments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movies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gather a varied set of action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epart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 for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spatio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-temporal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action recognition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typically provide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sparse annotations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composite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short video clips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94" y="4379350"/>
            <a:ext cx="10703681" cy="247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3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2762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368" y="1099849"/>
            <a:ext cx="10518751" cy="461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9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1381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81" y="1399520"/>
            <a:ext cx="4848225" cy="39902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860" y="1080087"/>
            <a:ext cx="7176559" cy="462915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400675" y="2533650"/>
            <a:ext cx="6591300" cy="2857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FF0000"/>
                </a:solidFill>
              </a:ln>
            </a:endParaRPr>
          </a:p>
        </p:txBody>
      </p:sp>
      <p:sp>
        <p:nvSpPr>
          <p:cNvPr id="9" name="矩形 8"/>
          <p:cNvSpPr/>
          <p:nvPr/>
        </p:nvSpPr>
        <p:spPr>
          <a:xfrm>
            <a:off x="295275" y="2695575"/>
            <a:ext cx="4114800" cy="2476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76225" y="4238625"/>
            <a:ext cx="4114800" cy="2476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665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03564" y="1729859"/>
            <a:ext cx="66889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Better Baseline for AVA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623700" y="2960727"/>
            <a:ext cx="84486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Rohit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Girdhar</a:t>
            </a:r>
            <a:r>
              <a:rPr lang="en-US" altLang="zh-CN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João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Carreira</a:t>
            </a:r>
            <a:r>
              <a:rPr lang="en-US" altLang="zh-CN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Carl Doersch</a:t>
            </a:r>
            <a:r>
              <a:rPr lang="en-US" altLang="zh-CN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Andrew Zisserman</a:t>
            </a:r>
            <a:r>
              <a:rPr lang="en-US" altLang="zh-CN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zh-CN" altLang="en-US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800037" y="372993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DeepMind </a:t>
            </a:r>
          </a:p>
          <a:p>
            <a:pPr algn="ctr"/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Carnegie Mellon University </a:t>
            </a:r>
          </a:p>
          <a:p>
            <a:pPr algn="ctr"/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Oxford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27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V="1">
            <a:off x="-2381" y="509954"/>
            <a:ext cx="121968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3350" y="0"/>
            <a:ext cx="4905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and results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4066"/>
            <a:ext cx="11934001" cy="264866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199" y="3861958"/>
            <a:ext cx="5890501" cy="265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50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99557" y="1777484"/>
            <a:ext cx="895033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 Action Transformer Network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724150" y="325746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Rohit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Girdhar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Carnegie Mellon University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25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2946</TotalTime>
  <Words>993</Words>
  <Application>Microsoft Office PowerPoint</Application>
  <PresentationFormat>宽屏</PresentationFormat>
  <Paragraphs>140</Paragraphs>
  <Slides>23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新細明體</vt:lpstr>
      <vt:lpstr>等线</vt:lpstr>
      <vt:lpstr>等线 Light</vt:lpstr>
      <vt:lpstr>Microsoft YaHei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Astronomy</dc:creator>
  <cp:lastModifiedBy>Astronomy</cp:lastModifiedBy>
  <cp:revision>61</cp:revision>
  <dcterms:created xsi:type="dcterms:W3CDTF">2019-11-02T05:10:02Z</dcterms:created>
  <dcterms:modified xsi:type="dcterms:W3CDTF">2019-11-08T06:50:04Z</dcterms:modified>
</cp:coreProperties>
</file>

<file path=docProps/thumbnail.jpeg>
</file>